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01" r:id="rId2"/>
    <p:sldId id="279" r:id="rId3"/>
    <p:sldId id="268" r:id="rId4"/>
    <p:sldId id="286" r:id="rId5"/>
    <p:sldId id="291" r:id="rId6"/>
    <p:sldId id="287" r:id="rId7"/>
    <p:sldId id="289" r:id="rId8"/>
    <p:sldId id="290" r:id="rId9"/>
    <p:sldId id="292" r:id="rId10"/>
    <p:sldId id="293" r:id="rId11"/>
    <p:sldId id="297" r:id="rId12"/>
    <p:sldId id="296" r:id="rId13"/>
    <p:sldId id="299" r:id="rId14"/>
    <p:sldId id="28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69042" autoAdjust="0"/>
  </p:normalViewPr>
  <p:slideViewPr>
    <p:cSldViewPr>
      <p:cViewPr varScale="1">
        <p:scale>
          <a:sx n="74" d="100"/>
          <a:sy n="74" d="100"/>
        </p:scale>
        <p:origin x="-24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4AE273-4423-41D9-9BE1-3587FDFED3B6}" type="datetimeFigureOut">
              <a:rPr lang="en-US" smtClean="0"/>
              <a:pPr/>
              <a:t>8/1/2011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43C7FD-EE35-422D-A6A0-DE455CE139BF}"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solidFill>
                  <a:srgbClr val="FF0000"/>
                </a:solidFill>
              </a:rPr>
              <a:t>Script:</a:t>
            </a:r>
            <a:r>
              <a:rPr lang="en-US" b="1" dirty="0" smtClean="0"/>
              <a:t> </a:t>
            </a:r>
            <a:r>
              <a:rPr lang="en-US" dirty="0" smtClean="0"/>
              <a:t>“</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FF0000"/>
                </a:solidFill>
              </a:rPr>
              <a:t>Script</a:t>
            </a:r>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solidFill>
                  <a:srgbClr val="FF0000"/>
                </a:solidFill>
              </a:rPr>
              <a:t>Script</a:t>
            </a:r>
            <a:r>
              <a:rPr lang="en-US" baseline="0" dirty="0" smtClean="0"/>
              <a:t/>
            </a:r>
            <a:br>
              <a:rPr lang="en-US" baseline="0" dirty="0" smtClean="0"/>
            </a:br>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None/>
            </a:pPr>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A043C7FD-EE35-422D-A6A0-DE455CE139B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A043C7FD-EE35-422D-A6A0-DE455CE139BF}"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B7ED2BA-563A-4865-9401-3A148D384E0E}"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029DF1-1E9D-41F8-AED1-38567DDD0440}" type="datetimeFigureOut">
              <a:rPr lang="en-US" smtClean="0"/>
              <a:pPr/>
              <a:t>8/1/2011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6578B1-1A04-4E5E-9A09-50F4F34A1AD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29DF1-1E9D-41F8-AED1-38567DDD0440}" type="datetimeFigureOut">
              <a:rPr lang="en-US" smtClean="0"/>
              <a:pPr/>
              <a:t>8/1/2011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6578B1-1A04-4E5E-9A09-50F4F34A1AD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 y="2590800"/>
            <a:ext cx="8077200" cy="2308324"/>
          </a:xfrm>
          <a:prstGeom prst="rect">
            <a:avLst/>
          </a:prstGeom>
          <a:noFill/>
        </p:spPr>
        <p:txBody>
          <a:bodyPr wrap="square" rtlCol="0">
            <a:spAutoFit/>
          </a:bodyPr>
          <a:lstStyle/>
          <a:p>
            <a:pPr algn="ctr"/>
            <a:r>
              <a:rPr lang="en-US" sz="4800" b="1" dirty="0" smtClean="0"/>
              <a:t>How To Print A Bill of Lading from</a:t>
            </a:r>
            <a:br>
              <a:rPr lang="en-US" sz="4800" b="1" dirty="0" smtClean="0"/>
            </a:br>
            <a:r>
              <a:rPr lang="en-US" sz="4800" b="1" dirty="0" smtClean="0"/>
              <a:t> MY OOCL CENTER (MOC) </a:t>
            </a:r>
            <a:endParaRPr lang="en-US" sz="4800" b="1" dirty="0"/>
          </a:p>
        </p:txBody>
      </p:sp>
      <p:pic>
        <p:nvPicPr>
          <p:cNvPr id="1026" name="Picture 2"/>
          <p:cNvPicPr>
            <a:picLocks noChangeAspect="1" noChangeArrowheads="1"/>
          </p:cNvPicPr>
          <p:nvPr/>
        </p:nvPicPr>
        <p:blipFill>
          <a:blip r:embed="rId3" cstate="print"/>
          <a:srcRect/>
          <a:stretch>
            <a:fillRect/>
          </a:stretch>
        </p:blipFill>
        <p:spPr bwMode="auto">
          <a:xfrm>
            <a:off x="990600" y="914400"/>
            <a:ext cx="7391400" cy="4724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26"/>
                                        </p:tgtEl>
                                      </p:cBhvr>
                                    </p:animEffect>
                                    <p:set>
                                      <p:cBhvr>
                                        <p:cTn id="7" dur="1" fill="hold">
                                          <p:stCondLst>
                                            <p:cond delay="1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 name="Right Arrow 8"/>
          <p:cNvSpPr/>
          <p:nvPr/>
        </p:nvSpPr>
        <p:spPr>
          <a:xfrm>
            <a:off x="6172200" y="1600200"/>
            <a:ext cx="6096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6172200" y="2819400"/>
            <a:ext cx="6096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7467600" y="1524000"/>
            <a:ext cx="914400" cy="246221"/>
          </a:xfrm>
          <a:prstGeom prst="rect">
            <a:avLst/>
          </a:prstGeom>
          <a:noFill/>
        </p:spPr>
        <p:txBody>
          <a:bodyPr wrap="square" rtlCol="0">
            <a:spAutoFit/>
          </a:bodyPr>
          <a:lstStyle/>
          <a:p>
            <a:r>
              <a:rPr lang="en-US" sz="1000" dirty="0" smtClean="0">
                <a:latin typeface="Arial" pitchFamily="34" charset="0"/>
                <a:cs typeface="Arial" pitchFamily="34" charset="0"/>
              </a:rPr>
              <a:t>User ID</a:t>
            </a:r>
            <a:endParaRPr lang="en-US" sz="1000" dirty="0">
              <a:latin typeface="Arial" pitchFamily="34" charset="0"/>
              <a:cs typeface="Arial" pitchFamily="34" charset="0"/>
            </a:endParaRPr>
          </a:p>
        </p:txBody>
      </p:sp>
      <p:sp>
        <p:nvSpPr>
          <p:cNvPr id="13" name="TextBox 12"/>
          <p:cNvSpPr txBox="1"/>
          <p:nvPr/>
        </p:nvSpPr>
        <p:spPr>
          <a:xfrm>
            <a:off x="7467600" y="1828800"/>
            <a:ext cx="762000" cy="246221"/>
          </a:xfrm>
          <a:prstGeom prst="rect">
            <a:avLst/>
          </a:prstGeom>
          <a:noFill/>
        </p:spPr>
        <p:txBody>
          <a:bodyPr wrap="square" rtlCol="0">
            <a:spAutoFit/>
          </a:bodyPr>
          <a:lstStyle/>
          <a:p>
            <a:r>
              <a:rPr lang="en-US" sz="1000" dirty="0" smtClean="0">
                <a:latin typeface="Arial" pitchFamily="34" charset="0"/>
                <a:cs typeface="Arial" pitchFamily="34" charset="0"/>
              </a:rPr>
              <a:t>password</a:t>
            </a:r>
            <a:endParaRPr lang="en-US" sz="1000" dirty="0">
              <a:latin typeface="Arial" pitchFamily="34" charset="0"/>
              <a:cs typeface="Arial" pitchFamily="34" charset="0"/>
            </a:endParaRPr>
          </a:p>
        </p:txBody>
      </p:sp>
      <p:sp>
        <p:nvSpPr>
          <p:cNvPr id="8" name="Rounded Rectangle 7"/>
          <p:cNvSpPr/>
          <p:nvPr/>
        </p:nvSpPr>
        <p:spPr>
          <a:xfrm>
            <a:off x="1524000" y="76200"/>
            <a:ext cx="12954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Sign onto MOC</a:t>
            </a:r>
            <a:endParaRPr lang="en-US" sz="1400" b="1" dirty="0">
              <a:solidFill>
                <a:schemeClr val="tx1"/>
              </a:solidFill>
            </a:endParaRPr>
          </a:p>
        </p:txBody>
      </p:sp>
      <p:sp>
        <p:nvSpPr>
          <p:cNvPr id="11" name="Rounded Rectangle 10"/>
          <p:cNvSpPr/>
          <p:nvPr/>
        </p:nvSpPr>
        <p:spPr>
          <a:xfrm>
            <a:off x="3028950" y="76200"/>
            <a:ext cx="14478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65000"/>
                  </a:schemeClr>
                </a:solidFill>
              </a:rPr>
              <a:t>B/L View &amp; Print</a:t>
            </a:r>
            <a:endParaRPr lang="en-US" sz="1400" b="1" dirty="0">
              <a:solidFill>
                <a:schemeClr val="bg1">
                  <a:lumMod val="65000"/>
                </a:schemeClr>
              </a:solidFill>
            </a:endParaRPr>
          </a:p>
        </p:txBody>
      </p:sp>
      <p:sp>
        <p:nvSpPr>
          <p:cNvPr id="14" name="Rounded Rectangle 13"/>
          <p:cNvSpPr/>
          <p:nvPr/>
        </p:nvSpPr>
        <p:spPr>
          <a:xfrm>
            <a:off x="4686300" y="76200"/>
            <a:ext cx="1295400" cy="381000"/>
          </a:xfrm>
          <a:prstGeom prst="roundRect">
            <a:avLst/>
          </a:prstGeom>
          <a:solidFill>
            <a:schemeClr val="accent2">
              <a:lumMod val="60000"/>
              <a:lumOff val="40000"/>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65000"/>
                  </a:schemeClr>
                </a:solidFill>
              </a:rPr>
              <a:t>Search B/L</a:t>
            </a:r>
            <a:endParaRPr lang="en-US" sz="1400" b="1" dirty="0">
              <a:solidFill>
                <a:schemeClr val="bg1">
                  <a:lumMod val="65000"/>
                </a:schemeClr>
              </a:solidFill>
            </a:endParaRPr>
          </a:p>
        </p:txBody>
      </p:sp>
      <p:sp>
        <p:nvSpPr>
          <p:cNvPr id="15" name="Rounded Rectangle 14"/>
          <p:cNvSpPr/>
          <p:nvPr/>
        </p:nvSpPr>
        <p:spPr>
          <a:xfrm>
            <a:off x="6191250" y="76200"/>
            <a:ext cx="1447800" cy="381000"/>
          </a:xfrm>
          <a:prstGeom prst="roundRect">
            <a:avLst/>
          </a:prstGeom>
          <a:solidFill>
            <a:schemeClr val="accent2">
              <a:lumMod val="60000"/>
              <a:lumOff val="40000"/>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65000"/>
                  </a:schemeClr>
                </a:solidFill>
              </a:rPr>
              <a:t>Select  Stationary</a:t>
            </a:r>
            <a:endParaRPr lang="en-US" sz="1400" b="1" dirty="0">
              <a:solidFill>
                <a:schemeClr val="bg1">
                  <a:lumMod val="65000"/>
                </a:schemeClr>
              </a:solidFill>
            </a:endParaRPr>
          </a:p>
        </p:txBody>
      </p:sp>
      <p:sp>
        <p:nvSpPr>
          <p:cNvPr id="16" name="Rounded Rectangle 15"/>
          <p:cNvSpPr/>
          <p:nvPr/>
        </p:nvSpPr>
        <p:spPr>
          <a:xfrm>
            <a:off x="7848600" y="76200"/>
            <a:ext cx="1295400" cy="381000"/>
          </a:xfrm>
          <a:prstGeom prst="roundRect">
            <a:avLst/>
          </a:prstGeom>
          <a:solidFill>
            <a:schemeClr val="accent2">
              <a:lumMod val="60000"/>
              <a:lumOff val="40000"/>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65000"/>
                  </a:schemeClr>
                </a:solidFill>
              </a:rPr>
              <a:t>Print</a:t>
            </a:r>
            <a:endParaRPr lang="en-US" sz="1400" b="1" dirty="0">
              <a:solidFill>
                <a:schemeClr val="bg1">
                  <a:lumMod val="65000"/>
                </a:schemeClr>
              </a:solidFill>
            </a:endParaRPr>
          </a:p>
        </p:txBody>
      </p:sp>
      <p:cxnSp>
        <p:nvCxnSpPr>
          <p:cNvPr id="17" name="Straight Arrow Connector 16"/>
          <p:cNvCxnSpPr/>
          <p:nvPr/>
        </p:nvCxnSpPr>
        <p:spPr>
          <a:xfrm>
            <a:off x="2819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495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943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76200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0" y="2514600"/>
            <a:ext cx="184731" cy="369332"/>
          </a:xfrm>
          <a:prstGeom prst="rect">
            <a:avLst/>
          </a:prstGeom>
          <a:noFill/>
        </p:spPr>
        <p:txBody>
          <a:bodyPr wrap="none" rtlCol="0">
            <a:spAutoFit/>
          </a:bodyPr>
          <a:lstStyle/>
          <a:p>
            <a:endParaRPr lang="en-US" dirty="0"/>
          </a:p>
        </p:txBody>
      </p:sp>
      <p:sp>
        <p:nvSpPr>
          <p:cNvPr id="23" name="TextBox 22"/>
          <p:cNvSpPr txBox="1"/>
          <p:nvPr/>
        </p:nvSpPr>
        <p:spPr>
          <a:xfrm>
            <a:off x="2362200" y="1531203"/>
            <a:ext cx="3733800" cy="830997"/>
          </a:xfrm>
          <a:prstGeom prst="rect">
            <a:avLst/>
          </a:prstGeom>
          <a:solidFill>
            <a:schemeClr val="bg1"/>
          </a:solidFill>
          <a:ln>
            <a:solidFill>
              <a:srgbClr val="FF0000"/>
            </a:solidFill>
          </a:ln>
        </p:spPr>
        <p:txBody>
          <a:bodyPr wrap="square" rtlCol="0">
            <a:spAutoFit/>
          </a:bodyPr>
          <a:lstStyle/>
          <a:p>
            <a:r>
              <a:rPr lang="en-US" sz="2400" i="1" dirty="0" smtClean="0">
                <a:solidFill>
                  <a:schemeClr val="accent1">
                    <a:lumMod val="50000"/>
                  </a:schemeClr>
                </a:solidFill>
              </a:rPr>
              <a:t>“Type in your user ID and password”</a:t>
            </a:r>
            <a:endParaRPr lang="en-US" sz="2400" dirty="0">
              <a:solidFill>
                <a:schemeClr val="accent1">
                  <a:lumMod val="50000"/>
                </a:schemeClr>
              </a:solidFill>
            </a:endParaRPr>
          </a:p>
        </p:txBody>
      </p:sp>
      <p:sp>
        <p:nvSpPr>
          <p:cNvPr id="24" name="TextBox 23"/>
          <p:cNvSpPr txBox="1"/>
          <p:nvPr/>
        </p:nvSpPr>
        <p:spPr>
          <a:xfrm>
            <a:off x="2362200" y="2667000"/>
            <a:ext cx="3733800" cy="830997"/>
          </a:xfrm>
          <a:prstGeom prst="rect">
            <a:avLst/>
          </a:prstGeom>
          <a:solidFill>
            <a:schemeClr val="bg1"/>
          </a:solidFill>
          <a:ln>
            <a:solidFill>
              <a:srgbClr val="FF0000"/>
            </a:solidFill>
          </a:ln>
        </p:spPr>
        <p:txBody>
          <a:bodyPr wrap="square" rtlCol="0">
            <a:spAutoFit/>
          </a:bodyPr>
          <a:lstStyle/>
          <a:p>
            <a:r>
              <a:rPr lang="en-US" sz="2400" i="1" dirty="0" smtClean="0">
                <a:solidFill>
                  <a:schemeClr val="accent1">
                    <a:lumMod val="50000"/>
                  </a:schemeClr>
                </a:solidFill>
              </a:rPr>
              <a:t>“If you do not have one, click Register Now”</a:t>
            </a:r>
            <a:endParaRPr lang="en-US" sz="24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23">
                                            <p:bg/>
                                          </p:spTgt>
                                        </p:tgtEl>
                                        <p:attrNameLst>
                                          <p:attrName>style.visibility</p:attrName>
                                        </p:attrNameLst>
                                      </p:cBhvr>
                                      <p:to>
                                        <p:strVal val="visible"/>
                                      </p:to>
                                    </p:set>
                                  </p:childTnLst>
                                </p:cTn>
                              </p:par>
                              <p:par>
                                <p:cTn id="12" presetID="1" presetClass="entr" presetSubtype="0" fill="hold" grpId="0" nodeType="withEffect">
                                  <p:stCondLst>
                                    <p:cond delay="0"/>
                                  </p:stCondLst>
                                  <p:iterate type="lt">
                                    <p:tmAbs val="0"/>
                                  </p:iterate>
                                  <p:childTnLst>
                                    <p:set>
                                      <p:cBhvr>
                                        <p:cTn id="13" dur="1" fill="hold">
                                          <p:stCondLst>
                                            <p:cond delay="0"/>
                                          </p:stCondLst>
                                        </p:cTn>
                                        <p:tgtEl>
                                          <p:spTgt spid="23">
                                            <p:txEl>
                                              <p:pRg st="0" end="0"/>
                                            </p:txEl>
                                          </p:spTgt>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nodeType="afterEffect">
                                  <p:stCondLst>
                                    <p:cond delay="0"/>
                                  </p:stCondLst>
                                  <p:iterate type="lt">
                                    <p:tmAbs val="100"/>
                                  </p:iterate>
                                  <p:childTnLst>
                                    <p:set>
                                      <p:cBhvr>
                                        <p:cTn id="16" dur="1" fill="hold">
                                          <p:stCondLst>
                                            <p:cond delay="0"/>
                                          </p:stCondLst>
                                        </p:cTn>
                                        <p:tgtEl>
                                          <p:spTgt spid="13"/>
                                        </p:tgtEl>
                                        <p:attrNameLst>
                                          <p:attrName>style.visibility</p:attrName>
                                        </p:attrNameLst>
                                      </p:cBhvr>
                                      <p:to>
                                        <p:strVal val="visible"/>
                                      </p:to>
                                    </p:set>
                                  </p:childTnLst>
                                </p:cTn>
                              </p:par>
                            </p:childTnLst>
                          </p:cTn>
                        </p:par>
                        <p:par>
                          <p:cTn id="17" fill="hold">
                            <p:stCondLst>
                              <p:cond delay="1701"/>
                            </p:stCondLst>
                            <p:childTnLst>
                              <p:par>
                                <p:cTn id="18" presetID="5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strVal val="#ppt_w*0.70"/>
                                          </p:val>
                                        </p:tav>
                                        <p:tav tm="100000">
                                          <p:val>
                                            <p:strVal val="#ppt_w"/>
                                          </p:val>
                                        </p:tav>
                                      </p:tavLst>
                                    </p:anim>
                                    <p:anim calcmode="lin" valueType="num">
                                      <p:cBhvr>
                                        <p:cTn id="21" dur="1000" fill="hold"/>
                                        <p:tgtEl>
                                          <p:spTgt spid="10"/>
                                        </p:tgtEl>
                                        <p:attrNameLst>
                                          <p:attrName>ppt_h</p:attrName>
                                        </p:attrNameLst>
                                      </p:cBhvr>
                                      <p:tavLst>
                                        <p:tav tm="0">
                                          <p:val>
                                            <p:strVal val="#ppt_h"/>
                                          </p:val>
                                        </p:tav>
                                        <p:tav tm="100000">
                                          <p:val>
                                            <p:strVal val="#ppt_h"/>
                                          </p:val>
                                        </p:tav>
                                      </p:tavLst>
                                    </p:anim>
                                    <p:animEffect transition="in" filter="fade">
                                      <p:cBhvr>
                                        <p:cTn id="22" dur="1000"/>
                                        <p:tgtEl>
                                          <p:spTgt spid="10"/>
                                        </p:tgtEl>
                                      </p:cBhvr>
                                    </p:animEffect>
                                  </p:childTnLst>
                                </p:cTn>
                              </p:par>
                            </p:childTnLst>
                          </p:cTn>
                        </p:par>
                        <p:par>
                          <p:cTn id="23" fill="hold">
                            <p:stCondLst>
                              <p:cond delay="2701"/>
                            </p:stCondLst>
                            <p:childTnLst>
                              <p:par>
                                <p:cTn id="24" presetID="1" presetClass="entr" presetSubtype="0"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3" grpId="0" build="allAtOnce"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solidFill>
              <a:srgbClr val="FF0000"/>
            </a:solidFill>
            <a:miter lim="800000"/>
            <a:headEnd/>
            <a:tailEnd/>
          </a:ln>
        </p:spPr>
      </p:pic>
      <p:pic>
        <p:nvPicPr>
          <p:cNvPr id="2" name="Picture 2"/>
          <p:cNvPicPr>
            <a:picLocks noChangeAspect="1" noChangeArrowheads="1"/>
          </p:cNvPicPr>
          <p:nvPr/>
        </p:nvPicPr>
        <p:blipFill>
          <a:blip r:embed="rId4" cstate="print"/>
          <a:srcRect/>
          <a:stretch>
            <a:fillRect/>
          </a:stretch>
        </p:blipFill>
        <p:spPr bwMode="auto">
          <a:xfrm>
            <a:off x="5562600" y="1981200"/>
            <a:ext cx="819150" cy="381000"/>
          </a:xfrm>
          <a:prstGeom prst="rect">
            <a:avLst/>
          </a:prstGeom>
          <a:noFill/>
          <a:ln w="9525">
            <a:noFill/>
            <a:miter lim="800000"/>
            <a:headEnd/>
            <a:tailEnd/>
          </a:ln>
        </p:spPr>
      </p:pic>
      <p:sp>
        <p:nvSpPr>
          <p:cNvPr id="6" name="Left Arrow 5"/>
          <p:cNvSpPr/>
          <p:nvPr/>
        </p:nvSpPr>
        <p:spPr>
          <a:xfrm>
            <a:off x="3886200" y="10668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152400" y="1066800"/>
            <a:ext cx="762000" cy="3810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28"/>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30" name="Rounded Rectangle 29"/>
          <p:cNvSpPr/>
          <p:nvPr/>
        </p:nvSpPr>
        <p:spPr>
          <a:xfrm>
            <a:off x="2952750" y="76200"/>
            <a:ext cx="14478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B/L View &amp; Print</a:t>
            </a:r>
            <a:endParaRPr lang="en-US" sz="1400" b="1" dirty="0">
              <a:solidFill>
                <a:schemeClr val="tx1"/>
              </a:solidFill>
            </a:endParaRPr>
          </a:p>
        </p:txBody>
      </p:sp>
      <p:sp>
        <p:nvSpPr>
          <p:cNvPr id="31" name="Rounded Rectangle 30"/>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Search B/L</a:t>
            </a:r>
            <a:endParaRPr lang="en-US" sz="1400" b="1" dirty="0">
              <a:solidFill>
                <a:schemeClr val="bg1">
                  <a:lumMod val="85000"/>
                </a:schemeClr>
              </a:solidFill>
            </a:endParaRPr>
          </a:p>
        </p:txBody>
      </p:sp>
      <p:sp>
        <p:nvSpPr>
          <p:cNvPr id="32" name="Rounded Rectangle 31"/>
          <p:cNvSpPr/>
          <p:nvPr/>
        </p:nvSpPr>
        <p:spPr>
          <a:xfrm>
            <a:off x="61150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Select  Stationary</a:t>
            </a:r>
            <a:endParaRPr lang="en-US" sz="1400" b="1" dirty="0">
              <a:solidFill>
                <a:schemeClr val="bg1">
                  <a:lumMod val="85000"/>
                </a:schemeClr>
              </a:solidFill>
            </a:endParaRPr>
          </a:p>
        </p:txBody>
      </p:sp>
      <p:sp>
        <p:nvSpPr>
          <p:cNvPr id="33" name="Rounded Rectangle 32"/>
          <p:cNvSpPr/>
          <p:nvPr/>
        </p:nvSpPr>
        <p:spPr>
          <a:xfrm>
            <a:off x="77724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Print</a:t>
            </a:r>
            <a:endParaRPr lang="en-US" sz="1400" b="1" dirty="0">
              <a:solidFill>
                <a:schemeClr val="bg1">
                  <a:lumMod val="85000"/>
                </a:schemeClr>
              </a:solidFill>
            </a:endParaRPr>
          </a:p>
        </p:txBody>
      </p:sp>
      <p:cxnSp>
        <p:nvCxnSpPr>
          <p:cNvPr id="34" name="Straight Arrow Connector 33"/>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Down Arrow 7"/>
          <p:cNvSpPr/>
          <p:nvPr/>
        </p:nvSpPr>
        <p:spPr>
          <a:xfrm>
            <a:off x="1295400" y="152400"/>
            <a:ext cx="381000" cy="457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76200" y="1905000"/>
            <a:ext cx="2362200" cy="1200329"/>
          </a:xfrm>
          <a:prstGeom prst="rect">
            <a:avLst/>
          </a:prstGeom>
          <a:solidFill>
            <a:schemeClr val="bg1"/>
          </a:solidFill>
          <a:ln>
            <a:noFill/>
          </a:ln>
        </p:spPr>
        <p:txBody>
          <a:bodyPr wrap="square" rtlCol="0">
            <a:spAutoFit/>
          </a:bodyPr>
          <a:lstStyle/>
          <a:p>
            <a:r>
              <a:rPr lang="en-US" sz="2400" i="1" dirty="0" smtClean="0">
                <a:solidFill>
                  <a:schemeClr val="accent1">
                    <a:lumMod val="50000"/>
                  </a:schemeClr>
                </a:solidFill>
              </a:rPr>
              <a:t>“From the menu bar select Documentation”</a:t>
            </a:r>
            <a:endParaRPr lang="en-US" sz="2400" i="1" dirty="0">
              <a:solidFill>
                <a:schemeClr val="accent1">
                  <a:lumMod val="50000"/>
                </a:schemeClr>
              </a:solidFill>
            </a:endParaRPr>
          </a:p>
        </p:txBody>
      </p:sp>
      <p:sp>
        <p:nvSpPr>
          <p:cNvPr id="17" name="Rectangle 16"/>
          <p:cNvSpPr/>
          <p:nvPr/>
        </p:nvSpPr>
        <p:spPr>
          <a:xfrm>
            <a:off x="3886200" y="1066800"/>
            <a:ext cx="5257800" cy="1107996"/>
          </a:xfrm>
          <a:prstGeom prst="rect">
            <a:avLst/>
          </a:prstGeom>
          <a:noFill/>
          <a:ln>
            <a:noFill/>
          </a:ln>
        </p:spPr>
        <p:txBody>
          <a:bodyPr wrap="square">
            <a:spAutoFit/>
          </a:bodyPr>
          <a:lstStyle/>
          <a:p>
            <a:r>
              <a:rPr lang="en-US" sz="2200" i="1" dirty="0" smtClean="0">
                <a:solidFill>
                  <a:schemeClr val="accent1">
                    <a:lumMod val="50000"/>
                  </a:schemeClr>
                </a:solidFill>
              </a:rPr>
              <a:t/>
            </a:r>
            <a:br>
              <a:rPr lang="en-US" sz="2200" i="1" dirty="0" smtClean="0">
                <a:solidFill>
                  <a:schemeClr val="accent1">
                    <a:lumMod val="50000"/>
                  </a:schemeClr>
                </a:solidFill>
              </a:rPr>
            </a:br>
            <a:r>
              <a:rPr lang="en-US" sz="2200" i="1" dirty="0" smtClean="0">
                <a:solidFill>
                  <a:schemeClr val="accent1">
                    <a:lumMod val="50000"/>
                  </a:schemeClr>
                </a:solidFill>
              </a:rPr>
              <a:t>“Click on Bill of Lading View and Print in order to access Bill of Lading search options”</a:t>
            </a:r>
            <a:endParaRPr lang="en-US" sz="2200" dirty="0">
              <a:solidFill>
                <a:schemeClr val="accent1">
                  <a:lumMod val="50000"/>
                </a:schemeClr>
              </a:solidFill>
            </a:endParaRPr>
          </a:p>
        </p:txBody>
      </p:sp>
      <p:sp>
        <p:nvSpPr>
          <p:cNvPr id="18" name="TextBox 17"/>
          <p:cNvSpPr txBox="1"/>
          <p:nvPr/>
        </p:nvSpPr>
        <p:spPr>
          <a:xfrm>
            <a:off x="152400" y="3283803"/>
            <a:ext cx="2133600" cy="830997"/>
          </a:xfrm>
          <a:prstGeom prst="rect">
            <a:avLst/>
          </a:prstGeom>
          <a:noFill/>
          <a:ln>
            <a:noFill/>
          </a:ln>
        </p:spPr>
        <p:txBody>
          <a:bodyPr wrap="square" rtlCol="0">
            <a:spAutoFit/>
          </a:bodyPr>
          <a:lstStyle/>
          <a:p>
            <a:r>
              <a:rPr lang="en-US" sz="2400" i="1" dirty="0" smtClean="0">
                <a:solidFill>
                  <a:schemeClr val="accent1">
                    <a:lumMod val="50000"/>
                  </a:schemeClr>
                </a:solidFill>
              </a:rPr>
              <a:t>“Followed by Bill of Lading”</a:t>
            </a:r>
            <a:endParaRPr lang="en-US" sz="2400"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1" presetClass="entr" presetSubtype="0" fill="hold" nodeType="afterEffect">
                                  <p:stCondLst>
                                    <p:cond delay="0"/>
                                  </p:stCondLst>
                                  <p:iterate type="wd">
                                    <p:tmAbs val="100"/>
                                  </p:iterate>
                                  <p:childTnLst>
                                    <p:set>
                                      <p:cBhvr>
                                        <p:cTn id="12" dur="1" fill="hold">
                                          <p:stCondLst>
                                            <p:cond delay="0"/>
                                          </p:stCondLst>
                                        </p:cTn>
                                        <p:tgtEl>
                                          <p:spTgt spid="16">
                                            <p:txEl>
                                              <p:pRg st="0" end="0"/>
                                            </p:txEl>
                                          </p:spTgt>
                                        </p:tgtEl>
                                        <p:attrNameLst>
                                          <p:attrName>style.visibility</p:attrName>
                                        </p:attrNameLst>
                                      </p:cBhvr>
                                      <p:to>
                                        <p:strVal val="visible"/>
                                      </p:to>
                                    </p:set>
                                  </p:childTnLst>
                                </p:cTn>
                              </p:par>
                            </p:childTnLst>
                          </p:cTn>
                        </p:par>
                        <p:par>
                          <p:cTn id="13" fill="hold">
                            <p:stCondLst>
                              <p:cond delay="1701"/>
                            </p:stCondLst>
                            <p:childTnLst>
                              <p:par>
                                <p:cTn id="14" presetID="5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strVal val="#ppt_w*0.70"/>
                                          </p:val>
                                        </p:tav>
                                        <p:tav tm="100000">
                                          <p:val>
                                            <p:strVal val="#ppt_w"/>
                                          </p:val>
                                        </p:tav>
                                      </p:tavLst>
                                    </p:anim>
                                    <p:anim calcmode="lin" valueType="num">
                                      <p:cBhvr>
                                        <p:cTn id="17" dur="1000" fill="hold"/>
                                        <p:tgtEl>
                                          <p:spTgt spid="9"/>
                                        </p:tgtEl>
                                        <p:attrNameLst>
                                          <p:attrName>ppt_h</p:attrName>
                                        </p:attrNameLst>
                                      </p:cBhvr>
                                      <p:tavLst>
                                        <p:tav tm="0">
                                          <p:val>
                                            <p:strVal val="#ppt_h"/>
                                          </p:val>
                                        </p:tav>
                                        <p:tav tm="100000">
                                          <p:val>
                                            <p:strVal val="#ppt_h"/>
                                          </p:val>
                                        </p:tav>
                                      </p:tavLst>
                                    </p:anim>
                                    <p:animEffect transition="in" filter="fade">
                                      <p:cBhvr>
                                        <p:cTn id="18" dur="1000"/>
                                        <p:tgtEl>
                                          <p:spTgt spid="9"/>
                                        </p:tgtEl>
                                      </p:cBhvr>
                                    </p:animEffect>
                                  </p:childTnLst>
                                </p:cTn>
                              </p:par>
                            </p:childTnLst>
                          </p:cTn>
                        </p:par>
                        <p:par>
                          <p:cTn id="19" fill="hold">
                            <p:stCondLst>
                              <p:cond delay="2701"/>
                            </p:stCondLst>
                            <p:childTnLst>
                              <p:par>
                                <p:cTn id="20" presetID="1" presetClass="entr" presetSubtype="0" fill="hold" grpId="0" nodeType="afterEffect">
                                  <p:stCondLst>
                                    <p:cond delay="0"/>
                                  </p:stCondLst>
                                  <p:iterate type="wd">
                                    <p:tmAbs val="300"/>
                                  </p:iterate>
                                  <p:childTnLst>
                                    <p:set>
                                      <p:cBhvr>
                                        <p:cTn id="21" dur="1" fill="hold">
                                          <p:stCondLst>
                                            <p:cond delay="0"/>
                                          </p:stCondLst>
                                        </p:cTn>
                                        <p:tgtEl>
                                          <p:spTgt spid="18"/>
                                        </p:tgtEl>
                                        <p:attrNameLst>
                                          <p:attrName>style.visibility</p:attrName>
                                        </p:attrNameLst>
                                      </p:cBhvr>
                                      <p:to>
                                        <p:strVal val="visible"/>
                                      </p:to>
                                    </p:set>
                                  </p:childTnLst>
                                </p:cTn>
                              </p:par>
                            </p:childTnLst>
                          </p:cTn>
                        </p:par>
                        <p:par>
                          <p:cTn id="22" fill="hold">
                            <p:stCondLst>
                              <p:cond delay="4502"/>
                            </p:stCondLst>
                            <p:childTnLst>
                              <p:par>
                                <p:cTn id="23" presetID="55"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strVal val="#ppt_w*0.70"/>
                                          </p:val>
                                        </p:tav>
                                        <p:tav tm="100000">
                                          <p:val>
                                            <p:strVal val="#ppt_w"/>
                                          </p:val>
                                        </p:tav>
                                      </p:tavLst>
                                    </p:anim>
                                    <p:anim calcmode="lin" valueType="num">
                                      <p:cBhvr>
                                        <p:cTn id="26" dur="1000" fill="hold"/>
                                        <p:tgtEl>
                                          <p:spTgt spid="6"/>
                                        </p:tgtEl>
                                        <p:attrNameLst>
                                          <p:attrName>ppt_h</p:attrName>
                                        </p:attrNameLst>
                                      </p:cBhvr>
                                      <p:tavLst>
                                        <p:tav tm="0">
                                          <p:val>
                                            <p:strVal val="#ppt_h"/>
                                          </p:val>
                                        </p:tav>
                                        <p:tav tm="100000">
                                          <p:val>
                                            <p:strVal val="#ppt_h"/>
                                          </p:val>
                                        </p:tav>
                                      </p:tavLst>
                                    </p:anim>
                                    <p:animEffect transition="in" filter="fade">
                                      <p:cBhvr>
                                        <p:cTn id="27" dur="1000"/>
                                        <p:tgtEl>
                                          <p:spTgt spid="6"/>
                                        </p:tgtEl>
                                      </p:cBhvr>
                                    </p:animEffect>
                                  </p:childTnLst>
                                </p:cTn>
                              </p:par>
                            </p:childTnLst>
                          </p:cTn>
                        </p:par>
                        <p:par>
                          <p:cTn id="28" fill="hold">
                            <p:stCondLst>
                              <p:cond delay="5502"/>
                            </p:stCondLst>
                            <p:childTnLst>
                              <p:par>
                                <p:cTn id="29" presetID="1" presetClass="entr" presetSubtype="0" fill="hold" nodeType="afterEffect">
                                  <p:stCondLst>
                                    <p:cond delay="0"/>
                                  </p:stCondLst>
                                  <p:iterate type="wd">
                                    <p:tmAbs val="100"/>
                                  </p:iterate>
                                  <p:childTnLst>
                                    <p:set>
                                      <p:cBhvr>
                                        <p:cTn id="3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3999" cy="4800600"/>
          </a:xfrm>
          <a:prstGeom prst="rect">
            <a:avLst/>
          </a:prstGeom>
          <a:noFill/>
          <a:ln w="9525">
            <a:noFill/>
            <a:miter lim="800000"/>
            <a:headEnd/>
            <a:tailEnd/>
          </a:ln>
        </p:spPr>
      </p:pic>
      <p:sp>
        <p:nvSpPr>
          <p:cNvPr id="3" name="Oval 2"/>
          <p:cNvSpPr/>
          <p:nvPr/>
        </p:nvSpPr>
        <p:spPr>
          <a:xfrm>
            <a:off x="152400" y="3276600"/>
            <a:ext cx="12954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4" name="TextBox 3"/>
          <p:cNvSpPr txBox="1"/>
          <p:nvPr/>
        </p:nvSpPr>
        <p:spPr>
          <a:xfrm>
            <a:off x="990600" y="3581400"/>
            <a:ext cx="1676400" cy="276999"/>
          </a:xfrm>
          <a:prstGeom prst="rect">
            <a:avLst/>
          </a:prstGeom>
          <a:noFill/>
        </p:spPr>
        <p:txBody>
          <a:bodyPr wrap="square" rtlCol="0">
            <a:spAutoFit/>
          </a:bodyPr>
          <a:lstStyle/>
          <a:p>
            <a:r>
              <a:rPr lang="en-US" sz="1200" dirty="0" smtClean="0"/>
              <a:t>2508401580</a:t>
            </a:r>
            <a:endParaRPr lang="en-US" sz="1200" dirty="0"/>
          </a:p>
        </p:txBody>
      </p:sp>
      <p:sp>
        <p:nvSpPr>
          <p:cNvPr id="5" name="Left Arrow 4"/>
          <p:cNvSpPr/>
          <p:nvPr/>
        </p:nvSpPr>
        <p:spPr>
          <a:xfrm>
            <a:off x="2819400" y="35814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7" name="Rounded Rectangle 6"/>
          <p:cNvSpPr/>
          <p:nvPr/>
        </p:nvSpPr>
        <p:spPr>
          <a:xfrm>
            <a:off x="29527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B/L View &amp; Print</a:t>
            </a:r>
            <a:endParaRPr lang="en-US" sz="1400" b="1" dirty="0">
              <a:solidFill>
                <a:schemeClr val="bg1">
                  <a:lumMod val="85000"/>
                </a:schemeClr>
              </a:solidFill>
            </a:endParaRPr>
          </a:p>
        </p:txBody>
      </p:sp>
      <p:sp>
        <p:nvSpPr>
          <p:cNvPr id="8" name="Rounded Rectangle 7"/>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Search B/L</a:t>
            </a:r>
            <a:endParaRPr lang="en-US" sz="1400" b="1" dirty="0">
              <a:solidFill>
                <a:schemeClr val="tx1"/>
              </a:solidFill>
            </a:endParaRPr>
          </a:p>
        </p:txBody>
      </p:sp>
      <p:sp>
        <p:nvSpPr>
          <p:cNvPr id="9" name="Rounded Rectangle 8"/>
          <p:cNvSpPr/>
          <p:nvPr/>
        </p:nvSpPr>
        <p:spPr>
          <a:xfrm>
            <a:off x="61150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Select  Stationary</a:t>
            </a:r>
            <a:endParaRPr lang="en-US" sz="1400" b="1" dirty="0">
              <a:solidFill>
                <a:schemeClr val="bg1">
                  <a:lumMod val="85000"/>
                </a:schemeClr>
              </a:solidFill>
            </a:endParaRPr>
          </a:p>
        </p:txBody>
      </p:sp>
      <p:sp>
        <p:nvSpPr>
          <p:cNvPr id="10" name="Rounded Rectangle 9"/>
          <p:cNvSpPr/>
          <p:nvPr/>
        </p:nvSpPr>
        <p:spPr>
          <a:xfrm>
            <a:off x="77724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Print</a:t>
            </a:r>
            <a:endParaRPr lang="en-US" sz="1400" b="1" dirty="0">
              <a:solidFill>
                <a:schemeClr val="bg1">
                  <a:lumMod val="85000"/>
                </a:schemeClr>
              </a:solidFill>
            </a:endParaRPr>
          </a:p>
        </p:txBody>
      </p:sp>
      <p:cxnSp>
        <p:nvCxnSpPr>
          <p:cNvPr id="11" name="Straight Arrow Connector 10"/>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04800" y="5029200"/>
            <a:ext cx="7848600" cy="1569660"/>
          </a:xfrm>
          <a:prstGeom prst="rect">
            <a:avLst/>
          </a:prstGeom>
          <a:noFill/>
        </p:spPr>
        <p:txBody>
          <a:bodyPr wrap="square" rtlCol="0">
            <a:spAutoFit/>
          </a:bodyPr>
          <a:lstStyle/>
          <a:p>
            <a:pPr>
              <a:defRPr/>
            </a:pPr>
            <a:r>
              <a:rPr lang="en-US" sz="2400" i="1" dirty="0" smtClean="0">
                <a:solidFill>
                  <a:schemeClr val="accent1">
                    <a:lumMod val="50000"/>
                  </a:schemeClr>
                </a:solidFill>
              </a:rPr>
              <a:t>“To print a single BL, input the booking or bill of lading number and click Search.</a:t>
            </a:r>
          </a:p>
          <a:p>
            <a:pPr>
              <a:defRPr/>
            </a:pPr>
            <a:r>
              <a:rPr lang="en-US" sz="2400" i="1" dirty="0" smtClean="0">
                <a:solidFill>
                  <a:schemeClr val="accent1">
                    <a:lumMod val="50000"/>
                  </a:schemeClr>
                </a:solidFill>
              </a:rPr>
              <a:t>Note – only the numeric portion of the Bill of Lading number is required to be input.”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3601"/>
                            </p:stCondLst>
                            <p:childTnLst>
                              <p:par>
                                <p:cTn id="8" presetID="55" presetClass="entr" presetSubtype="0"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par>
                          <p:cTn id="13" fill="hold">
                            <p:stCondLst>
                              <p:cond delay="4601"/>
                            </p:stCondLst>
                            <p:childTnLst>
                              <p:par>
                                <p:cTn id="14" presetID="1" presetClass="entr" presetSubtype="0" fill="hold" grpId="0" nodeType="afterEffect">
                                  <p:stCondLst>
                                    <p:cond delay="500"/>
                                  </p:stCondLst>
                                  <p:iterate type="lt">
                                    <p:tmAbs val="100"/>
                                  </p:iterate>
                                  <p:childTnLst>
                                    <p:set>
                                      <p:cBhvr>
                                        <p:cTn id="15" dur="1" fill="hold">
                                          <p:stCondLst>
                                            <p:cond delay="0"/>
                                          </p:stCondLst>
                                        </p:cTn>
                                        <p:tgtEl>
                                          <p:spTgt spid="4"/>
                                        </p:tgtEl>
                                        <p:attrNameLst>
                                          <p:attrName>style.visibility</p:attrName>
                                        </p:attrNameLst>
                                      </p:cBhvr>
                                      <p:to>
                                        <p:strVal val="visible"/>
                                      </p:to>
                                    </p:set>
                                  </p:childTnLst>
                                </p:cTn>
                              </p:par>
                            </p:childTnLst>
                          </p:cTn>
                        </p:par>
                        <p:par>
                          <p:cTn id="16" fill="hold">
                            <p:stCondLst>
                              <p:cond delay="6002"/>
                            </p:stCondLst>
                            <p:childTnLst>
                              <p:par>
                                <p:cTn id="17" presetID="5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strVal val="#ppt_w*0.70"/>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Effect transition="in" filter="fade">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Down Arrow 2"/>
          <p:cNvSpPr/>
          <p:nvPr/>
        </p:nvSpPr>
        <p:spPr>
          <a:xfrm>
            <a:off x="152400" y="4572000"/>
            <a:ext cx="381000" cy="5334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2286000" y="3581400"/>
            <a:ext cx="12954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5" name="Down Arrow 4"/>
          <p:cNvSpPr/>
          <p:nvPr/>
        </p:nvSpPr>
        <p:spPr>
          <a:xfrm>
            <a:off x="7848600" y="4572000"/>
            <a:ext cx="381000" cy="5334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7924800" y="5562600"/>
            <a:ext cx="6096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8" name="Rounded Rectangle 7"/>
          <p:cNvSpPr/>
          <p:nvPr/>
        </p:nvSpPr>
        <p:spPr>
          <a:xfrm>
            <a:off x="29527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B/L View &amp; Print</a:t>
            </a:r>
            <a:endParaRPr lang="en-US" sz="1400" b="1" dirty="0">
              <a:solidFill>
                <a:schemeClr val="bg1">
                  <a:lumMod val="85000"/>
                </a:schemeClr>
              </a:solidFill>
            </a:endParaRPr>
          </a:p>
        </p:txBody>
      </p:sp>
      <p:sp>
        <p:nvSpPr>
          <p:cNvPr id="9" name="Rounded Rectangle 8"/>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Search B/L</a:t>
            </a:r>
            <a:endParaRPr lang="en-US" sz="1400" b="1" dirty="0">
              <a:solidFill>
                <a:schemeClr val="bg1">
                  <a:lumMod val="85000"/>
                </a:schemeClr>
              </a:solidFill>
            </a:endParaRPr>
          </a:p>
        </p:txBody>
      </p:sp>
      <p:sp>
        <p:nvSpPr>
          <p:cNvPr id="10" name="Rounded Rectangle 9"/>
          <p:cNvSpPr/>
          <p:nvPr/>
        </p:nvSpPr>
        <p:spPr>
          <a:xfrm>
            <a:off x="6115050" y="76200"/>
            <a:ext cx="14478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Select  Stationary</a:t>
            </a:r>
            <a:endParaRPr lang="en-US" sz="1400" b="1" dirty="0">
              <a:solidFill>
                <a:schemeClr val="tx1"/>
              </a:solidFill>
            </a:endParaRPr>
          </a:p>
        </p:txBody>
      </p:sp>
      <p:sp>
        <p:nvSpPr>
          <p:cNvPr id="11" name="Rounded Rectangle 10"/>
          <p:cNvSpPr/>
          <p:nvPr/>
        </p:nvSpPr>
        <p:spPr>
          <a:xfrm>
            <a:off x="77724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Print</a:t>
            </a:r>
            <a:endParaRPr lang="en-US" sz="1400" b="1" dirty="0">
              <a:solidFill>
                <a:schemeClr val="bg1">
                  <a:lumMod val="85000"/>
                </a:schemeClr>
              </a:solidFill>
            </a:endParaRPr>
          </a:p>
        </p:txBody>
      </p:sp>
      <p:cxnSp>
        <p:nvCxnSpPr>
          <p:cNvPr id="12" name="Straight Arrow Connector 11"/>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838200" y="1143000"/>
            <a:ext cx="8153400" cy="1631216"/>
          </a:xfrm>
          <a:prstGeom prst="rect">
            <a:avLst/>
          </a:prstGeom>
        </p:spPr>
        <p:txBody>
          <a:bodyPr wrap="square">
            <a:spAutoFit/>
          </a:bodyPr>
          <a:lstStyle/>
          <a:p>
            <a:pPr>
              <a:defRPr/>
            </a:pPr>
            <a:r>
              <a:rPr lang="en-US" sz="2000" i="1" dirty="0" smtClean="0">
                <a:solidFill>
                  <a:schemeClr val="accent1">
                    <a:lumMod val="50000"/>
                  </a:schemeClr>
                </a:solidFill>
              </a:rPr>
              <a:t>“Review the type of Bill of Lading you wish to print, and select the corresponding check box.  Note only one type of Bill of Lading may be printed at a time as you can only select one type of Bill of Lading Print Paper – OOCL Stationary or Plain Paper”</a:t>
            </a:r>
          </a:p>
          <a:p>
            <a:pPr>
              <a:defRPr/>
            </a:pPr>
            <a:endParaRPr lang="en-US" sz="2000" i="1" dirty="0" smtClean="0">
              <a:solidFill>
                <a:schemeClr val="accent1">
                  <a:lumMod val="50000"/>
                </a:schemeClr>
              </a:solidFill>
            </a:endParaRPr>
          </a:p>
        </p:txBody>
      </p:sp>
      <p:sp>
        <p:nvSpPr>
          <p:cNvPr id="17" name="Rectangle 16"/>
          <p:cNvSpPr/>
          <p:nvPr/>
        </p:nvSpPr>
        <p:spPr>
          <a:xfrm>
            <a:off x="762000" y="5562600"/>
            <a:ext cx="6324600" cy="1200329"/>
          </a:xfrm>
          <a:prstGeom prst="rect">
            <a:avLst/>
          </a:prstGeom>
        </p:spPr>
        <p:txBody>
          <a:bodyPr wrap="square">
            <a:spAutoFit/>
          </a:bodyPr>
          <a:lstStyle/>
          <a:p>
            <a:pPr>
              <a:defRPr/>
            </a:pPr>
            <a:r>
              <a:rPr lang="en-US" sz="2400" i="1" dirty="0" smtClean="0">
                <a:solidFill>
                  <a:schemeClr val="accent1">
                    <a:lumMod val="50000"/>
                  </a:schemeClr>
                </a:solidFill>
              </a:rPr>
              <a:t>“Select either the Print icon under Actions or the Print button in the bottom right corner of your screen.”</a:t>
            </a:r>
            <a:endParaRPr lang="en-US" sz="24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5301"/>
                            </p:stCondLst>
                            <p:childTnLst>
                              <p:par>
                                <p:cTn id="8" presetID="55"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strVal val="#ppt_w*0.70"/>
                                          </p:val>
                                        </p:tav>
                                        <p:tav tm="100000">
                                          <p:val>
                                            <p:strVal val="#ppt_w"/>
                                          </p:val>
                                        </p:tav>
                                      </p:tavLst>
                                    </p:anim>
                                    <p:anim calcmode="lin" valueType="num">
                                      <p:cBhvr>
                                        <p:cTn id="11" dur="1000" fill="hold"/>
                                        <p:tgtEl>
                                          <p:spTgt spid="4"/>
                                        </p:tgtEl>
                                        <p:attrNameLst>
                                          <p:attrName>ppt_h</p:attrName>
                                        </p:attrNameLst>
                                      </p:cBhvr>
                                      <p:tavLst>
                                        <p:tav tm="0">
                                          <p:val>
                                            <p:strVal val="#ppt_h"/>
                                          </p:val>
                                        </p:tav>
                                        <p:tav tm="100000">
                                          <p:val>
                                            <p:strVal val="#ppt_h"/>
                                          </p:val>
                                        </p:tav>
                                      </p:tavLst>
                                    </p:anim>
                                    <p:animEffect transition="in" filter="fade">
                                      <p:cBhvr>
                                        <p:cTn id="12" dur="1000"/>
                                        <p:tgtEl>
                                          <p:spTgt spid="4"/>
                                        </p:tgtEl>
                                      </p:cBhvr>
                                    </p:animEffect>
                                  </p:childTnLst>
                                </p:cTn>
                              </p:par>
                            </p:childTnLst>
                          </p:cTn>
                        </p:par>
                        <p:par>
                          <p:cTn id="13" fill="hold">
                            <p:stCondLst>
                              <p:cond delay="6301"/>
                            </p:stCondLst>
                            <p:childTnLst>
                              <p:par>
                                <p:cTn id="14" presetID="55"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strVal val="#ppt_w*0.7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animEffect transition="in" filter="fade">
                                      <p:cBhvr>
                                        <p:cTn id="18" dur="1000"/>
                                        <p:tgtEl>
                                          <p:spTgt spid="3"/>
                                        </p:tgtEl>
                                      </p:cBhvr>
                                    </p:animEffect>
                                  </p:childTnLst>
                                </p:cTn>
                              </p:par>
                            </p:childTnLst>
                          </p:cTn>
                        </p:par>
                        <p:par>
                          <p:cTn id="19" fill="hold">
                            <p:stCondLst>
                              <p:cond delay="7301"/>
                            </p:stCondLst>
                            <p:childTnLst>
                              <p:par>
                                <p:cTn id="20" presetID="1" presetClass="entr" presetSubtype="0" fill="hold" grpId="0" nodeType="afterEffect">
                                  <p:stCondLst>
                                    <p:cond delay="0"/>
                                  </p:stCondLst>
                                  <p:iterate type="wd">
                                    <p:tmAbs val="100"/>
                                  </p:iterate>
                                  <p:childTnLst>
                                    <p:set>
                                      <p:cBhvr>
                                        <p:cTn id="21" dur="1" fill="hold">
                                          <p:stCondLst>
                                            <p:cond delay="0"/>
                                          </p:stCondLst>
                                        </p:cTn>
                                        <p:tgtEl>
                                          <p:spTgt spid="17"/>
                                        </p:tgtEl>
                                        <p:attrNameLst>
                                          <p:attrName>style.visibility</p:attrName>
                                        </p:attrNameLst>
                                      </p:cBhvr>
                                      <p:to>
                                        <p:strVal val="visible"/>
                                      </p:to>
                                    </p:set>
                                  </p:childTnLst>
                                </p:cTn>
                              </p:par>
                            </p:childTnLst>
                          </p:cTn>
                        </p:par>
                        <p:par>
                          <p:cTn id="22" fill="hold">
                            <p:stCondLst>
                              <p:cond delay="9302"/>
                            </p:stCondLst>
                            <p:childTnLst>
                              <p:par>
                                <p:cTn id="23" presetID="55" presetClass="entr" presetSubtype="0" fill="hold" grpId="0" nodeType="afterEffect">
                                  <p:stCondLst>
                                    <p:cond delay="5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strVal val="#ppt_w*0.70"/>
                                          </p:val>
                                        </p:tav>
                                        <p:tav tm="100000">
                                          <p:val>
                                            <p:strVal val="#ppt_w"/>
                                          </p:val>
                                        </p:tav>
                                      </p:tavLst>
                                    </p:anim>
                                    <p:anim calcmode="lin" valueType="num">
                                      <p:cBhvr>
                                        <p:cTn id="26" dur="1000" fill="hold"/>
                                        <p:tgtEl>
                                          <p:spTgt spid="5"/>
                                        </p:tgtEl>
                                        <p:attrNameLst>
                                          <p:attrName>ppt_h</p:attrName>
                                        </p:attrNameLst>
                                      </p:cBhvr>
                                      <p:tavLst>
                                        <p:tav tm="0">
                                          <p:val>
                                            <p:strVal val="#ppt_h"/>
                                          </p:val>
                                        </p:tav>
                                        <p:tav tm="100000">
                                          <p:val>
                                            <p:strVal val="#ppt_h"/>
                                          </p:val>
                                        </p:tav>
                                      </p:tavLst>
                                    </p:anim>
                                    <p:animEffect transition="in" filter="fade">
                                      <p:cBhvr>
                                        <p:cTn id="27" dur="1000"/>
                                        <p:tgtEl>
                                          <p:spTgt spid="5"/>
                                        </p:tgtEl>
                                      </p:cBhvr>
                                    </p:animEffect>
                                  </p:childTnLst>
                                </p:cTn>
                              </p:par>
                            </p:childTnLst>
                          </p:cTn>
                        </p:par>
                        <p:par>
                          <p:cTn id="28" fill="hold">
                            <p:stCondLst>
                              <p:cond delay="10802"/>
                            </p:stCondLst>
                            <p:childTnLst>
                              <p:par>
                                <p:cTn id="29" presetID="55"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strVal val="#ppt_w*0.70"/>
                                          </p:val>
                                        </p:tav>
                                        <p:tav tm="100000">
                                          <p:val>
                                            <p:strVal val="#ppt_w"/>
                                          </p:val>
                                        </p:tav>
                                      </p:tavLst>
                                    </p:anim>
                                    <p:anim calcmode="lin" valueType="num">
                                      <p:cBhvr>
                                        <p:cTn id="32" dur="1000" fill="hold"/>
                                        <p:tgtEl>
                                          <p:spTgt spid="6"/>
                                        </p:tgtEl>
                                        <p:attrNameLst>
                                          <p:attrName>ppt_h</p:attrName>
                                        </p:attrNameLst>
                                      </p:cBhvr>
                                      <p:tavLst>
                                        <p:tav tm="0">
                                          <p:val>
                                            <p:strVal val="#ppt_h"/>
                                          </p:val>
                                        </p:tav>
                                        <p:tav tm="100000">
                                          <p:val>
                                            <p:strVal val="#ppt_h"/>
                                          </p:val>
                                        </p:tav>
                                      </p:tavLst>
                                    </p:anim>
                                    <p:animEffect transition="in" filter="fade">
                                      <p:cBhvr>
                                        <p:cTn id="3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 y="0"/>
            <a:ext cx="9144000" cy="6857999"/>
          </a:xfrm>
          <a:prstGeom prst="rect">
            <a:avLst/>
          </a:prstGeom>
          <a:noFill/>
          <a:ln w="9525">
            <a:noFill/>
            <a:miter lim="800000"/>
            <a:headEnd/>
            <a:tailEnd/>
          </a:ln>
        </p:spPr>
      </p:pic>
      <p:sp>
        <p:nvSpPr>
          <p:cNvPr id="8" name="Left Arrow 7"/>
          <p:cNvSpPr/>
          <p:nvPr/>
        </p:nvSpPr>
        <p:spPr>
          <a:xfrm>
            <a:off x="3886200" y="35052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a:off x="7010400" y="3733800"/>
            <a:ext cx="381000" cy="5334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6" name="Rounded Rectangle 5"/>
          <p:cNvSpPr/>
          <p:nvPr/>
        </p:nvSpPr>
        <p:spPr>
          <a:xfrm>
            <a:off x="29527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B/L View &amp; Print</a:t>
            </a:r>
            <a:endParaRPr lang="en-US" sz="1400" b="1" dirty="0">
              <a:solidFill>
                <a:schemeClr val="bg1">
                  <a:lumMod val="85000"/>
                </a:schemeClr>
              </a:solidFill>
            </a:endParaRPr>
          </a:p>
        </p:txBody>
      </p:sp>
      <p:sp>
        <p:nvSpPr>
          <p:cNvPr id="7" name="Rounded Rectangle 6"/>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Search B/L</a:t>
            </a:r>
            <a:endParaRPr lang="en-US" sz="1400" b="1" dirty="0">
              <a:solidFill>
                <a:schemeClr val="bg1">
                  <a:lumMod val="85000"/>
                </a:schemeClr>
              </a:solidFill>
            </a:endParaRPr>
          </a:p>
        </p:txBody>
      </p:sp>
      <p:sp>
        <p:nvSpPr>
          <p:cNvPr id="10" name="Rounded Rectangle 9"/>
          <p:cNvSpPr/>
          <p:nvPr/>
        </p:nvSpPr>
        <p:spPr>
          <a:xfrm>
            <a:off x="61150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Select  Stationary</a:t>
            </a:r>
            <a:endParaRPr lang="en-US" sz="1400" b="1" dirty="0">
              <a:solidFill>
                <a:schemeClr val="bg1">
                  <a:lumMod val="85000"/>
                </a:schemeClr>
              </a:solidFill>
            </a:endParaRPr>
          </a:p>
        </p:txBody>
      </p:sp>
      <p:sp>
        <p:nvSpPr>
          <p:cNvPr id="11" name="Rounded Rectangle 10"/>
          <p:cNvSpPr/>
          <p:nvPr/>
        </p:nvSpPr>
        <p:spPr>
          <a:xfrm>
            <a:off x="7772400" y="76200"/>
            <a:ext cx="12954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Print</a:t>
            </a:r>
            <a:endParaRPr lang="en-US" sz="1400" b="1" dirty="0">
              <a:solidFill>
                <a:schemeClr val="tx1"/>
              </a:solidFill>
            </a:endParaRPr>
          </a:p>
        </p:txBody>
      </p:sp>
      <p:cxnSp>
        <p:nvCxnSpPr>
          <p:cNvPr id="12" name="Straight Arrow Connector 11"/>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09600" y="5181600"/>
            <a:ext cx="7620000" cy="1200329"/>
          </a:xfrm>
          <a:prstGeom prst="rect">
            <a:avLst/>
          </a:prstGeom>
          <a:noFill/>
        </p:spPr>
        <p:txBody>
          <a:bodyPr wrap="square" rtlCol="0">
            <a:spAutoFit/>
          </a:bodyPr>
          <a:lstStyle/>
          <a:p>
            <a:pPr>
              <a:defRPr/>
            </a:pPr>
            <a:r>
              <a:rPr lang="en-US" sz="2400" b="1" i="1" dirty="0" smtClean="0">
                <a:solidFill>
                  <a:schemeClr val="accent1">
                    <a:lumMod val="50000"/>
                  </a:schemeClr>
                </a:solidFill>
              </a:rPr>
              <a:t> “</a:t>
            </a:r>
            <a:r>
              <a:rPr lang="en-US" sz="2400" i="1" dirty="0" smtClean="0">
                <a:solidFill>
                  <a:schemeClr val="accent1">
                    <a:lumMod val="50000"/>
                  </a:schemeClr>
                </a:solidFill>
              </a:rPr>
              <a:t>Dependent on type selected, your bill of lading will be printed on OOCL stationery, or plain paper.”</a:t>
            </a:r>
          </a:p>
          <a:p>
            <a:pPr>
              <a:defRPr/>
            </a:pPr>
            <a:r>
              <a:rPr lang="en-US" sz="2400" i="1" dirty="0" smtClean="0">
                <a:solidFill>
                  <a:schemeClr val="accent1">
                    <a:lumMod val="50000"/>
                  </a:schemeClr>
                </a:solidFill>
              </a:rPr>
              <a:t>“Select the type of Print Paper, then click on “Print”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3601"/>
                            </p:stCondLst>
                            <p:childTnLst>
                              <p:par>
                                <p:cTn id="8" presetID="55" presetClass="entr" presetSubtype="0" fill="hold" grpId="0" nodeType="after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1000" fill="hold"/>
                                        <p:tgtEl>
                                          <p:spTgt spid="8"/>
                                        </p:tgtEl>
                                        <p:attrNameLst>
                                          <p:attrName>ppt_w</p:attrName>
                                        </p:attrNameLst>
                                      </p:cBhvr>
                                      <p:tavLst>
                                        <p:tav tm="0">
                                          <p:val>
                                            <p:strVal val="#ppt_w*0.70"/>
                                          </p:val>
                                        </p:tav>
                                        <p:tav tm="100000">
                                          <p:val>
                                            <p:strVal val="#ppt_w"/>
                                          </p:val>
                                        </p:tav>
                                      </p:tavLst>
                                    </p:anim>
                                    <p:anim calcmode="lin" valueType="num">
                                      <p:cBhvr>
                                        <p:cTn id="11" dur="1000" fill="hold"/>
                                        <p:tgtEl>
                                          <p:spTgt spid="8"/>
                                        </p:tgtEl>
                                        <p:attrNameLst>
                                          <p:attrName>ppt_h</p:attrName>
                                        </p:attrNameLst>
                                      </p:cBhvr>
                                      <p:tavLst>
                                        <p:tav tm="0">
                                          <p:val>
                                            <p:strVal val="#ppt_h"/>
                                          </p:val>
                                        </p:tav>
                                        <p:tav tm="100000">
                                          <p:val>
                                            <p:strVal val="#ppt_h"/>
                                          </p:val>
                                        </p:tav>
                                      </p:tavLst>
                                    </p:anim>
                                    <p:animEffect transition="in" filter="fade">
                                      <p:cBhvr>
                                        <p:cTn id="12" dur="1000"/>
                                        <p:tgtEl>
                                          <p:spTgt spid="8"/>
                                        </p:tgtEl>
                                      </p:cBhvr>
                                    </p:animEffect>
                                  </p:childTnLst>
                                </p:cTn>
                              </p:par>
                            </p:childTnLst>
                          </p:cTn>
                        </p:par>
                        <p:par>
                          <p:cTn id="13" fill="hold">
                            <p:stCondLst>
                              <p:cond delay="4601"/>
                            </p:stCondLst>
                            <p:childTnLst>
                              <p:par>
                                <p:cTn id="14" presetID="5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strVal val="#ppt_w*0.70"/>
                                          </p:val>
                                        </p:tav>
                                        <p:tav tm="100000">
                                          <p:val>
                                            <p:strVal val="#ppt_w"/>
                                          </p:val>
                                        </p:tav>
                                      </p:tavLst>
                                    </p:anim>
                                    <p:anim calcmode="lin" valueType="num">
                                      <p:cBhvr>
                                        <p:cTn id="17" dur="1000" fill="hold"/>
                                        <p:tgtEl>
                                          <p:spTgt spid="9"/>
                                        </p:tgtEl>
                                        <p:attrNameLst>
                                          <p:attrName>ppt_h</p:attrName>
                                        </p:attrNameLst>
                                      </p:cBhvr>
                                      <p:tavLst>
                                        <p:tav tm="0">
                                          <p:val>
                                            <p:strVal val="#ppt_h"/>
                                          </p:val>
                                        </p:tav>
                                        <p:tav tm="100000">
                                          <p:val>
                                            <p:strVal val="#ppt_h"/>
                                          </p:val>
                                        </p:tav>
                                      </p:tavLst>
                                    </p:anim>
                                    <p:animEffect transition="in" filter="fade">
                                      <p:cBhvr>
                                        <p:cTn id="1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0" y="52388"/>
            <a:ext cx="9143999" cy="6805612"/>
          </a:xfrm>
          <a:prstGeom prst="rect">
            <a:avLst/>
          </a:prstGeom>
          <a:noFill/>
          <a:ln w="9525">
            <a:noFill/>
            <a:miter lim="800000"/>
            <a:headEnd/>
            <a:tailEnd/>
          </a:ln>
        </p:spPr>
      </p:pic>
      <p:sp>
        <p:nvSpPr>
          <p:cNvPr id="3" name="Right Arrow 2"/>
          <p:cNvSpPr/>
          <p:nvPr/>
        </p:nvSpPr>
        <p:spPr>
          <a:xfrm>
            <a:off x="7848600" y="2819400"/>
            <a:ext cx="6096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5" name="Rounded Rectangle 4"/>
          <p:cNvSpPr/>
          <p:nvPr/>
        </p:nvSpPr>
        <p:spPr>
          <a:xfrm>
            <a:off x="29527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B/L View &amp; Print</a:t>
            </a:r>
            <a:endParaRPr lang="en-US" sz="1400" b="1" dirty="0">
              <a:solidFill>
                <a:schemeClr val="bg1">
                  <a:lumMod val="85000"/>
                </a:schemeClr>
              </a:solidFill>
            </a:endParaRPr>
          </a:p>
        </p:txBody>
      </p:sp>
      <p:sp>
        <p:nvSpPr>
          <p:cNvPr id="6" name="Rounded Rectangle 5"/>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Search B/L</a:t>
            </a:r>
            <a:endParaRPr lang="en-US" sz="1400" b="1" dirty="0">
              <a:solidFill>
                <a:schemeClr val="bg1">
                  <a:lumMod val="85000"/>
                </a:schemeClr>
              </a:solidFill>
            </a:endParaRPr>
          </a:p>
        </p:txBody>
      </p:sp>
      <p:sp>
        <p:nvSpPr>
          <p:cNvPr id="7" name="Rounded Rectangle 6"/>
          <p:cNvSpPr/>
          <p:nvPr/>
        </p:nvSpPr>
        <p:spPr>
          <a:xfrm>
            <a:off x="61150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Select  Stationary</a:t>
            </a:r>
            <a:endParaRPr lang="en-US" sz="1400" b="1" dirty="0">
              <a:solidFill>
                <a:schemeClr val="bg1">
                  <a:lumMod val="85000"/>
                </a:schemeClr>
              </a:solidFill>
            </a:endParaRPr>
          </a:p>
        </p:txBody>
      </p:sp>
      <p:sp>
        <p:nvSpPr>
          <p:cNvPr id="8" name="Rounded Rectangle 7"/>
          <p:cNvSpPr/>
          <p:nvPr/>
        </p:nvSpPr>
        <p:spPr>
          <a:xfrm>
            <a:off x="7772400" y="76200"/>
            <a:ext cx="12954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Print</a:t>
            </a:r>
            <a:endParaRPr lang="en-US" sz="1400" b="1" dirty="0">
              <a:solidFill>
                <a:schemeClr val="tx1"/>
              </a:solidFill>
            </a:endParaRPr>
          </a:p>
        </p:txBody>
      </p:sp>
      <p:cxnSp>
        <p:nvCxnSpPr>
          <p:cNvPr id="9" name="Straight Arrow Connector 8"/>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09600" y="3962400"/>
            <a:ext cx="7315200" cy="461665"/>
          </a:xfrm>
          <a:prstGeom prst="rect">
            <a:avLst/>
          </a:prstGeom>
          <a:noFill/>
        </p:spPr>
        <p:txBody>
          <a:bodyPr wrap="square" rtlCol="0">
            <a:spAutoFit/>
          </a:bodyPr>
          <a:lstStyle/>
          <a:p>
            <a:r>
              <a:rPr lang="en-US" sz="2400" i="1" dirty="0" smtClean="0">
                <a:solidFill>
                  <a:schemeClr val="accent1">
                    <a:lumMod val="50000"/>
                  </a:schemeClr>
                </a:solidFill>
              </a:rPr>
              <a:t>“On the Bill of Lading Print List screen, again select Print.”</a:t>
            </a:r>
            <a:endParaRPr lang="en-US" sz="24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1301"/>
                            </p:stCondLst>
                            <p:childTnLst>
                              <p:par>
                                <p:cTn id="8" presetID="55" presetClass="entr" presetSubtype="0"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a:effectLst/>
        </p:spPr>
      </p:pic>
      <p:sp>
        <p:nvSpPr>
          <p:cNvPr id="3" name="Left Arrow 2"/>
          <p:cNvSpPr/>
          <p:nvPr/>
        </p:nvSpPr>
        <p:spPr>
          <a:xfrm>
            <a:off x="457200" y="12954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noChangeArrowheads="1"/>
          </p:cNvPicPr>
          <p:nvPr/>
        </p:nvPicPr>
        <p:blipFill>
          <a:blip r:embed="rId4" cstate="print"/>
          <a:srcRect/>
          <a:stretch>
            <a:fillRect/>
          </a:stretch>
        </p:blipFill>
        <p:spPr bwMode="auto">
          <a:xfrm>
            <a:off x="5105400" y="2209800"/>
            <a:ext cx="838200" cy="209550"/>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5105400" y="2514600"/>
            <a:ext cx="2514600" cy="404576"/>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a:stretch>
            <a:fillRect/>
          </a:stretch>
        </p:blipFill>
        <p:spPr bwMode="auto">
          <a:xfrm>
            <a:off x="5029200" y="3276600"/>
            <a:ext cx="1800225" cy="400050"/>
          </a:xfrm>
          <a:prstGeom prst="rect">
            <a:avLst/>
          </a:prstGeom>
          <a:noFill/>
          <a:ln w="9525">
            <a:noFill/>
            <a:miter lim="800000"/>
            <a:headEnd/>
            <a:tailEnd/>
          </a:ln>
        </p:spPr>
      </p:pic>
      <p:pic>
        <p:nvPicPr>
          <p:cNvPr id="4" name="Picture 2"/>
          <p:cNvPicPr>
            <a:picLocks noChangeAspect="1" noChangeArrowheads="1"/>
          </p:cNvPicPr>
          <p:nvPr/>
        </p:nvPicPr>
        <p:blipFill>
          <a:blip r:embed="rId6" cstate="print"/>
          <a:srcRect/>
          <a:stretch>
            <a:fillRect/>
          </a:stretch>
        </p:blipFill>
        <p:spPr bwMode="auto">
          <a:xfrm>
            <a:off x="6629400" y="2286000"/>
            <a:ext cx="1519237" cy="152400"/>
          </a:xfrm>
          <a:prstGeom prst="rect">
            <a:avLst/>
          </a:prstGeom>
          <a:noFill/>
          <a:ln w="9525">
            <a:noFill/>
            <a:miter lim="800000"/>
            <a:headEnd/>
            <a:tailEnd/>
          </a:ln>
        </p:spPr>
      </p:pic>
      <p:sp>
        <p:nvSpPr>
          <p:cNvPr id="8" name="Rounded Rectangle 7"/>
          <p:cNvSpPr/>
          <p:nvPr/>
        </p:nvSpPr>
        <p:spPr>
          <a:xfrm>
            <a:off x="1447800" y="76200"/>
            <a:ext cx="1295400" cy="381000"/>
          </a:xfrm>
          <a:prstGeom prst="roundRect">
            <a:avLst/>
          </a:prstGeom>
          <a:solidFill>
            <a:schemeClr val="accent2">
              <a:lumMod val="60000"/>
              <a:lumOff val="40000"/>
              <a:alpha val="1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Sign onto MOC</a:t>
            </a:r>
            <a:endParaRPr lang="en-US" sz="1400" b="1" dirty="0">
              <a:solidFill>
                <a:schemeClr val="bg1">
                  <a:lumMod val="85000"/>
                </a:schemeClr>
              </a:solidFill>
            </a:endParaRPr>
          </a:p>
        </p:txBody>
      </p:sp>
      <p:sp>
        <p:nvSpPr>
          <p:cNvPr id="9" name="Rounded Rectangle 8"/>
          <p:cNvSpPr/>
          <p:nvPr/>
        </p:nvSpPr>
        <p:spPr>
          <a:xfrm>
            <a:off x="29527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B/L View &amp; Print</a:t>
            </a:r>
            <a:endParaRPr lang="en-US" sz="1400" b="1" dirty="0">
              <a:solidFill>
                <a:schemeClr val="bg1">
                  <a:lumMod val="85000"/>
                </a:schemeClr>
              </a:solidFill>
            </a:endParaRPr>
          </a:p>
        </p:txBody>
      </p:sp>
      <p:sp>
        <p:nvSpPr>
          <p:cNvPr id="10" name="Rounded Rectangle 9"/>
          <p:cNvSpPr/>
          <p:nvPr/>
        </p:nvSpPr>
        <p:spPr>
          <a:xfrm>
            <a:off x="4610100" y="76200"/>
            <a:ext cx="12954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Search B/L</a:t>
            </a:r>
            <a:endParaRPr lang="en-US" sz="1400" b="1" dirty="0">
              <a:solidFill>
                <a:schemeClr val="bg1">
                  <a:lumMod val="85000"/>
                </a:schemeClr>
              </a:solidFill>
            </a:endParaRPr>
          </a:p>
        </p:txBody>
      </p:sp>
      <p:sp>
        <p:nvSpPr>
          <p:cNvPr id="11" name="Rounded Rectangle 10"/>
          <p:cNvSpPr/>
          <p:nvPr/>
        </p:nvSpPr>
        <p:spPr>
          <a:xfrm>
            <a:off x="6115050" y="76200"/>
            <a:ext cx="1447800" cy="381000"/>
          </a:xfrm>
          <a:prstGeom prst="roundRect">
            <a:avLst/>
          </a:prstGeom>
          <a:solidFill>
            <a:schemeClr val="accent2">
              <a:lumMod val="60000"/>
              <a:lumOff val="4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lumMod val="85000"/>
                  </a:schemeClr>
                </a:solidFill>
              </a:rPr>
              <a:t>Select  Stationary</a:t>
            </a:r>
            <a:endParaRPr lang="en-US" sz="1400" b="1" dirty="0">
              <a:solidFill>
                <a:schemeClr val="bg1">
                  <a:lumMod val="85000"/>
                </a:schemeClr>
              </a:solidFill>
            </a:endParaRPr>
          </a:p>
        </p:txBody>
      </p:sp>
      <p:sp>
        <p:nvSpPr>
          <p:cNvPr id="12" name="Rounded Rectangle 11"/>
          <p:cNvSpPr/>
          <p:nvPr/>
        </p:nvSpPr>
        <p:spPr>
          <a:xfrm>
            <a:off x="7772400" y="76200"/>
            <a:ext cx="1295400" cy="38100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Print</a:t>
            </a:r>
            <a:endParaRPr lang="en-US" sz="1400" b="1" dirty="0">
              <a:solidFill>
                <a:schemeClr val="tx1"/>
              </a:solidFill>
            </a:endParaRPr>
          </a:p>
        </p:txBody>
      </p:sp>
      <p:cxnSp>
        <p:nvCxnSpPr>
          <p:cNvPr id="13" name="Straight Arrow Connector 12"/>
          <p:cNvCxnSpPr/>
          <p:nvPr/>
        </p:nvCxnSpPr>
        <p:spPr>
          <a:xfrm>
            <a:off x="27432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4196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58674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7543800" y="265906"/>
            <a:ext cx="209550" cy="1588"/>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514600" y="685800"/>
            <a:ext cx="6324600" cy="923330"/>
          </a:xfrm>
          <a:prstGeom prst="rect">
            <a:avLst/>
          </a:prstGeom>
          <a:solidFill>
            <a:schemeClr val="bg1"/>
          </a:solidFill>
        </p:spPr>
        <p:txBody>
          <a:bodyPr wrap="square" rtlCol="0">
            <a:spAutoFit/>
          </a:bodyPr>
          <a:lstStyle/>
          <a:p>
            <a:r>
              <a:rPr lang="en-US" i="1" dirty="0" smtClean="0">
                <a:solidFill>
                  <a:schemeClr val="accent1">
                    <a:lumMod val="50000"/>
                  </a:schemeClr>
                </a:solidFill>
              </a:rPr>
              <a:t>“A PDF image of your Bill of Lading will appear.  Select the printer icon in the upper left corner in order to complete printing your Bill of Lading.”</a:t>
            </a:r>
            <a:endParaRPr lang="en-US"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17"/>
                                        </p:tgtEl>
                                        <p:attrNameLst>
                                          <p:attrName>style.visibility</p:attrName>
                                        </p:attrNameLst>
                                      </p:cBhvr>
                                      <p:to>
                                        <p:strVal val="visible"/>
                                      </p:to>
                                    </p:set>
                                  </p:childTnLst>
                                </p:cTn>
                              </p:par>
                            </p:childTnLst>
                          </p:cTn>
                        </p:par>
                        <p:par>
                          <p:cTn id="7" fill="hold">
                            <p:stCondLst>
                              <p:cond delay="3001"/>
                            </p:stCondLst>
                            <p:childTnLst>
                              <p:par>
                                <p:cTn id="8" presetID="55" presetClass="entr" presetSubtype="0" fill="hold" grpId="0"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Down Arrow 2"/>
          <p:cNvSpPr/>
          <p:nvPr/>
        </p:nvSpPr>
        <p:spPr>
          <a:xfrm>
            <a:off x="5334000" y="2362200"/>
            <a:ext cx="381000" cy="5334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own Arrow 3"/>
          <p:cNvSpPr/>
          <p:nvPr/>
        </p:nvSpPr>
        <p:spPr>
          <a:xfrm>
            <a:off x="8382000" y="2819400"/>
            <a:ext cx="381000" cy="5334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4572000" y="2667000"/>
            <a:ext cx="5334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6" name="TextBox 5"/>
          <p:cNvSpPr txBox="1"/>
          <p:nvPr/>
        </p:nvSpPr>
        <p:spPr>
          <a:xfrm>
            <a:off x="304800" y="4114800"/>
            <a:ext cx="8534400" cy="2246769"/>
          </a:xfrm>
          <a:prstGeom prst="rect">
            <a:avLst/>
          </a:prstGeom>
          <a:noFill/>
        </p:spPr>
        <p:txBody>
          <a:bodyPr wrap="square" rtlCol="0">
            <a:spAutoFit/>
          </a:bodyPr>
          <a:lstStyle/>
          <a:p>
            <a:endParaRPr lang="en-US" sz="2000" i="1" dirty="0" smtClean="0"/>
          </a:p>
          <a:p>
            <a:r>
              <a:rPr lang="en-US" sz="2000" i="1" dirty="0" smtClean="0"/>
              <a:t>“Two commonly used types are:</a:t>
            </a:r>
          </a:p>
          <a:p>
            <a:pPr>
              <a:buFontTx/>
              <a:buChar char="-"/>
            </a:pPr>
            <a:r>
              <a:rPr lang="en-US" sz="2000" i="1" dirty="0" smtClean="0"/>
              <a:t>All (except drafts) – this  includes all Original BLs, non-negotiable copies, and Sea Waybills that are completed, approved and ready for printing. </a:t>
            </a:r>
          </a:p>
          <a:p>
            <a:pPr>
              <a:buFontTx/>
              <a:buChar char="-"/>
            </a:pPr>
            <a:r>
              <a:rPr lang="en-US" sz="2000" i="1" dirty="0" smtClean="0"/>
              <a:t>The other commonly used type is Draft - these are B/Ls that are ready for your review and approval prior being set up for release. </a:t>
            </a:r>
            <a:br>
              <a:rPr lang="en-US" sz="2000" i="1" dirty="0" smtClean="0"/>
            </a:br>
            <a:r>
              <a:rPr lang="en-US" sz="2000" i="1" dirty="0" smtClean="0"/>
              <a:t>Click Search”</a:t>
            </a:r>
            <a:endParaRPr lang="en-US" sz="2000" i="1" dirty="0"/>
          </a:p>
        </p:txBody>
      </p:sp>
      <p:sp>
        <p:nvSpPr>
          <p:cNvPr id="7" name="Rectangle 6"/>
          <p:cNvSpPr/>
          <p:nvPr/>
        </p:nvSpPr>
        <p:spPr>
          <a:xfrm>
            <a:off x="1143000" y="1120914"/>
            <a:ext cx="8001000" cy="707886"/>
          </a:xfrm>
          <a:prstGeom prst="rect">
            <a:avLst/>
          </a:prstGeom>
        </p:spPr>
        <p:txBody>
          <a:bodyPr wrap="square">
            <a:spAutoFit/>
          </a:bodyPr>
          <a:lstStyle/>
          <a:p>
            <a:r>
              <a:rPr lang="en-US" sz="2000" i="1" dirty="0" smtClean="0">
                <a:solidFill>
                  <a:schemeClr val="accent1">
                    <a:lumMod val="50000"/>
                  </a:schemeClr>
                </a:solidFill>
              </a:rPr>
              <a:t>“If you have multiple bills of lading to print at one time, you can use the B/L type search feature.  Select the type from the B/L Type drop down box.”</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3301"/>
                            </p:stCondLst>
                            <p:childTnLst>
                              <p:par>
                                <p:cTn id="8" presetID="55"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strVal val="#ppt_w*0.70"/>
                                          </p:val>
                                        </p:tav>
                                        <p:tav tm="100000">
                                          <p:val>
                                            <p:strVal val="#ppt_w"/>
                                          </p:val>
                                        </p:tav>
                                      </p:tavLst>
                                    </p:anim>
                                    <p:anim calcmode="lin" valueType="num">
                                      <p:cBhvr>
                                        <p:cTn id="11" dur="1000" fill="hold"/>
                                        <p:tgtEl>
                                          <p:spTgt spid="5"/>
                                        </p:tgtEl>
                                        <p:attrNameLst>
                                          <p:attrName>ppt_h</p:attrName>
                                        </p:attrNameLst>
                                      </p:cBhvr>
                                      <p:tavLst>
                                        <p:tav tm="0">
                                          <p:val>
                                            <p:strVal val="#ppt_h"/>
                                          </p:val>
                                        </p:tav>
                                        <p:tav tm="100000">
                                          <p:val>
                                            <p:strVal val="#ppt_h"/>
                                          </p:val>
                                        </p:tav>
                                      </p:tavLst>
                                    </p:anim>
                                    <p:animEffect transition="in" filter="fade">
                                      <p:cBhvr>
                                        <p:cTn id="12" dur="1000"/>
                                        <p:tgtEl>
                                          <p:spTgt spid="5"/>
                                        </p:tgtEl>
                                      </p:cBhvr>
                                    </p:animEffect>
                                  </p:childTnLst>
                                </p:cTn>
                              </p:par>
                            </p:childTnLst>
                          </p:cTn>
                        </p:par>
                        <p:par>
                          <p:cTn id="13" fill="hold">
                            <p:stCondLst>
                              <p:cond delay="4301"/>
                            </p:stCondLst>
                            <p:childTnLst>
                              <p:par>
                                <p:cTn id="14" presetID="55"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strVal val="#ppt_w*0.7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animEffect transition="in" filter="fade">
                                      <p:cBhvr>
                                        <p:cTn id="18" dur="1000"/>
                                        <p:tgtEl>
                                          <p:spTgt spid="3"/>
                                        </p:tgtEl>
                                      </p:cBhvr>
                                    </p:animEffect>
                                  </p:childTnLst>
                                </p:cTn>
                              </p:par>
                            </p:childTnLst>
                          </p:cTn>
                        </p:par>
                        <p:par>
                          <p:cTn id="19" fill="hold">
                            <p:stCondLst>
                              <p:cond delay="5301"/>
                            </p:stCondLst>
                            <p:childTnLst>
                              <p:par>
                                <p:cTn id="20" presetID="1" presetClass="entr" presetSubtype="0" fill="hold" grpId="0" nodeType="afterEffect">
                                  <p:stCondLst>
                                    <p:cond delay="0"/>
                                  </p:stCondLst>
                                  <p:iterate type="wd">
                                    <p:tmAbs val="100"/>
                                  </p:iterate>
                                  <p:childTnLst>
                                    <p:set>
                                      <p:cBhvr>
                                        <p:cTn id="21" dur="1" fill="hold">
                                          <p:stCondLst>
                                            <p:cond delay="0"/>
                                          </p:stCondLst>
                                        </p:cTn>
                                        <p:tgtEl>
                                          <p:spTgt spid="6"/>
                                        </p:tgtEl>
                                        <p:attrNameLst>
                                          <p:attrName>style.visibility</p:attrName>
                                        </p:attrNameLst>
                                      </p:cBhvr>
                                      <p:to>
                                        <p:strVal val="visible"/>
                                      </p:to>
                                    </p:set>
                                  </p:childTnLst>
                                </p:cTn>
                              </p:par>
                            </p:childTnLst>
                          </p:cTn>
                        </p:par>
                        <p:par>
                          <p:cTn id="22" fill="hold">
                            <p:stCondLst>
                              <p:cond delay="11602"/>
                            </p:stCondLst>
                            <p:childTnLst>
                              <p:par>
                                <p:cTn id="23" presetID="55" presetClass="entr" presetSubtype="0" fill="hold" grpId="0" nodeType="afterEffect">
                                  <p:stCondLst>
                                    <p:cond delay="1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strVal val="#ppt_w*0.70"/>
                                          </p:val>
                                        </p:tav>
                                        <p:tav tm="100000">
                                          <p:val>
                                            <p:strVal val="#ppt_w"/>
                                          </p:val>
                                        </p:tav>
                                      </p:tavLst>
                                    </p:anim>
                                    <p:anim calcmode="lin" valueType="num">
                                      <p:cBhvr>
                                        <p:cTn id="26" dur="1000" fill="hold"/>
                                        <p:tgtEl>
                                          <p:spTgt spid="4"/>
                                        </p:tgtEl>
                                        <p:attrNameLst>
                                          <p:attrName>ppt_h</p:attrName>
                                        </p:attrNameLst>
                                      </p:cBhvr>
                                      <p:tavLst>
                                        <p:tav tm="0">
                                          <p:val>
                                            <p:strVal val="#ppt_h"/>
                                          </p:val>
                                        </p:tav>
                                        <p:tav tm="100000">
                                          <p:val>
                                            <p:strVal val="#ppt_h"/>
                                          </p:val>
                                        </p:tav>
                                      </p:tavLst>
                                    </p:anim>
                                    <p:animEffect transition="in" filter="fade">
                                      <p:cBhvr>
                                        <p:cTn id="2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cstate="print"/>
          <a:srcRect/>
          <a:stretch>
            <a:fillRect/>
          </a:stretch>
        </p:blipFill>
        <p:spPr bwMode="auto">
          <a:xfrm>
            <a:off x="1" y="0"/>
            <a:ext cx="9143999" cy="6858000"/>
          </a:xfrm>
          <a:prstGeom prst="rect">
            <a:avLst/>
          </a:prstGeom>
          <a:noFill/>
          <a:ln w="9525">
            <a:noFill/>
            <a:miter lim="800000"/>
            <a:headEnd/>
            <a:tailEnd/>
          </a:ln>
        </p:spPr>
      </p:pic>
      <p:sp>
        <p:nvSpPr>
          <p:cNvPr id="4" name="Left Arrow 3"/>
          <p:cNvSpPr/>
          <p:nvPr/>
        </p:nvSpPr>
        <p:spPr>
          <a:xfrm>
            <a:off x="457200" y="26670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a:off x="457200" y="54864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7924800" y="6096000"/>
            <a:ext cx="6096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7" name="Picture 5"/>
          <p:cNvPicPr>
            <a:picLocks noChangeAspect="1" noChangeArrowheads="1"/>
          </p:cNvPicPr>
          <p:nvPr/>
        </p:nvPicPr>
        <p:blipFill>
          <a:blip r:embed="rId4" cstate="print"/>
          <a:srcRect/>
          <a:stretch>
            <a:fillRect/>
          </a:stretch>
        </p:blipFill>
        <p:spPr bwMode="auto">
          <a:xfrm>
            <a:off x="228600" y="2667000"/>
            <a:ext cx="173567" cy="3124200"/>
          </a:xfrm>
          <a:prstGeom prst="rect">
            <a:avLst/>
          </a:prstGeom>
          <a:noFill/>
          <a:ln w="9525">
            <a:noFill/>
            <a:miter lim="800000"/>
            <a:headEnd/>
            <a:tailEnd/>
          </a:ln>
        </p:spPr>
      </p:pic>
      <p:sp>
        <p:nvSpPr>
          <p:cNvPr id="7" name="TextBox 6"/>
          <p:cNvSpPr txBox="1"/>
          <p:nvPr/>
        </p:nvSpPr>
        <p:spPr>
          <a:xfrm>
            <a:off x="1066800" y="838200"/>
            <a:ext cx="7848600" cy="1200329"/>
          </a:xfrm>
          <a:prstGeom prst="rect">
            <a:avLst/>
          </a:prstGeom>
          <a:noFill/>
        </p:spPr>
        <p:txBody>
          <a:bodyPr wrap="square" rtlCol="0">
            <a:spAutoFit/>
          </a:bodyPr>
          <a:lstStyle/>
          <a:p>
            <a:pPr>
              <a:buFontTx/>
              <a:buNone/>
            </a:pPr>
            <a:r>
              <a:rPr lang="en-US" b="1" i="1" dirty="0" smtClean="0">
                <a:solidFill>
                  <a:schemeClr val="accent1">
                    <a:lumMod val="50000"/>
                  </a:schemeClr>
                </a:solidFill>
              </a:rPr>
              <a:t>“</a:t>
            </a:r>
            <a:r>
              <a:rPr lang="en-US" i="1" dirty="0" smtClean="0">
                <a:solidFill>
                  <a:schemeClr val="accent1">
                    <a:lumMod val="50000"/>
                  </a:schemeClr>
                </a:solidFill>
              </a:rPr>
              <a:t>Select the bills of lading that you want to print or select All. Please note only one type of Bill of Lading may be printed at one time and you may only select one type of Bill of Lading Print Paper – OOCL Stationary or Plain Paper.</a:t>
            </a:r>
          </a:p>
          <a:p>
            <a:r>
              <a:rPr lang="en-US" i="1" dirty="0" smtClean="0">
                <a:solidFill>
                  <a:schemeClr val="accent1">
                    <a:lumMod val="50000"/>
                  </a:schemeClr>
                </a:solidFill>
              </a:rPr>
              <a:t>Click Print”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5201"/>
                            </p:stCondLst>
                            <p:childTnLst>
                              <p:par>
                                <p:cTn id="8" presetID="55"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strVal val="#ppt_w*0.70"/>
                                          </p:val>
                                        </p:tav>
                                        <p:tav tm="100000">
                                          <p:val>
                                            <p:strVal val="#ppt_w"/>
                                          </p:val>
                                        </p:tav>
                                      </p:tavLst>
                                    </p:anim>
                                    <p:anim calcmode="lin" valueType="num">
                                      <p:cBhvr>
                                        <p:cTn id="11" dur="1000" fill="hold"/>
                                        <p:tgtEl>
                                          <p:spTgt spid="5"/>
                                        </p:tgtEl>
                                        <p:attrNameLst>
                                          <p:attrName>ppt_h</p:attrName>
                                        </p:attrNameLst>
                                      </p:cBhvr>
                                      <p:tavLst>
                                        <p:tav tm="0">
                                          <p:val>
                                            <p:strVal val="#ppt_h"/>
                                          </p:val>
                                        </p:tav>
                                        <p:tav tm="100000">
                                          <p:val>
                                            <p:strVal val="#ppt_h"/>
                                          </p:val>
                                        </p:tav>
                                      </p:tavLst>
                                    </p:anim>
                                    <p:animEffect transition="in" filter="fade">
                                      <p:cBhvr>
                                        <p:cTn id="12" dur="1000"/>
                                        <p:tgtEl>
                                          <p:spTgt spid="5"/>
                                        </p:tgtEl>
                                      </p:cBhvr>
                                    </p:animEffect>
                                  </p:childTnLst>
                                </p:cTn>
                              </p:par>
                            </p:childTnLst>
                          </p:cTn>
                        </p:par>
                        <p:par>
                          <p:cTn id="13" fill="hold">
                            <p:stCondLst>
                              <p:cond delay="6201"/>
                            </p:stCondLst>
                            <p:childTnLst>
                              <p:par>
                                <p:cTn id="14" presetID="55"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strVal val="#ppt_w*0.70"/>
                                          </p:val>
                                        </p:tav>
                                        <p:tav tm="100000">
                                          <p:val>
                                            <p:strVal val="#ppt_w"/>
                                          </p:val>
                                        </p:tav>
                                      </p:tavLst>
                                    </p:anim>
                                    <p:anim calcmode="lin" valueType="num">
                                      <p:cBhvr>
                                        <p:cTn id="17" dur="1000" fill="hold"/>
                                        <p:tgtEl>
                                          <p:spTgt spid="4"/>
                                        </p:tgtEl>
                                        <p:attrNameLst>
                                          <p:attrName>ppt_h</p:attrName>
                                        </p:attrNameLst>
                                      </p:cBhvr>
                                      <p:tavLst>
                                        <p:tav tm="0">
                                          <p:val>
                                            <p:strVal val="#ppt_h"/>
                                          </p:val>
                                        </p:tav>
                                        <p:tav tm="100000">
                                          <p:val>
                                            <p:strVal val="#ppt_h"/>
                                          </p:val>
                                        </p:tav>
                                      </p:tavLst>
                                    </p:anim>
                                    <p:animEffect transition="in" filter="fade">
                                      <p:cBhvr>
                                        <p:cTn id="18" dur="1000"/>
                                        <p:tgtEl>
                                          <p:spTgt spid="4"/>
                                        </p:tgtEl>
                                      </p:cBhvr>
                                    </p:animEffect>
                                  </p:childTnLst>
                                </p:cTn>
                              </p:par>
                            </p:childTnLst>
                          </p:cTn>
                        </p:par>
                        <p:par>
                          <p:cTn id="19" fill="hold">
                            <p:stCondLst>
                              <p:cond delay="7201"/>
                            </p:stCondLst>
                            <p:childTnLst>
                              <p:par>
                                <p:cTn id="20" presetID="55" presetClass="entr" presetSubtype="0" fill="hold" nodeType="afterEffect">
                                  <p:stCondLst>
                                    <p:cond delay="0"/>
                                  </p:stCondLst>
                                  <p:childTnLst>
                                    <p:set>
                                      <p:cBhvr>
                                        <p:cTn id="21" dur="1" fill="hold">
                                          <p:stCondLst>
                                            <p:cond delay="0"/>
                                          </p:stCondLst>
                                        </p:cTn>
                                        <p:tgtEl>
                                          <p:spTgt spid="8197"/>
                                        </p:tgtEl>
                                        <p:attrNameLst>
                                          <p:attrName>style.visibility</p:attrName>
                                        </p:attrNameLst>
                                      </p:cBhvr>
                                      <p:to>
                                        <p:strVal val="visible"/>
                                      </p:to>
                                    </p:set>
                                    <p:anim calcmode="lin" valueType="num">
                                      <p:cBhvr>
                                        <p:cTn id="22" dur="1000" fill="hold"/>
                                        <p:tgtEl>
                                          <p:spTgt spid="8197"/>
                                        </p:tgtEl>
                                        <p:attrNameLst>
                                          <p:attrName>ppt_w</p:attrName>
                                        </p:attrNameLst>
                                      </p:cBhvr>
                                      <p:tavLst>
                                        <p:tav tm="0">
                                          <p:val>
                                            <p:strVal val="#ppt_w*0.70"/>
                                          </p:val>
                                        </p:tav>
                                        <p:tav tm="100000">
                                          <p:val>
                                            <p:strVal val="#ppt_w"/>
                                          </p:val>
                                        </p:tav>
                                      </p:tavLst>
                                    </p:anim>
                                    <p:anim calcmode="lin" valueType="num">
                                      <p:cBhvr>
                                        <p:cTn id="23" dur="1000" fill="hold"/>
                                        <p:tgtEl>
                                          <p:spTgt spid="8197"/>
                                        </p:tgtEl>
                                        <p:attrNameLst>
                                          <p:attrName>ppt_h</p:attrName>
                                        </p:attrNameLst>
                                      </p:cBhvr>
                                      <p:tavLst>
                                        <p:tav tm="0">
                                          <p:val>
                                            <p:strVal val="#ppt_h"/>
                                          </p:val>
                                        </p:tav>
                                        <p:tav tm="100000">
                                          <p:val>
                                            <p:strVal val="#ppt_h"/>
                                          </p:val>
                                        </p:tav>
                                      </p:tavLst>
                                    </p:anim>
                                    <p:animEffect transition="in" filter="fade">
                                      <p:cBhvr>
                                        <p:cTn id="24" dur="1000"/>
                                        <p:tgtEl>
                                          <p:spTgt spid="8197"/>
                                        </p:tgtEl>
                                      </p:cBhvr>
                                    </p:animEffect>
                                  </p:childTnLst>
                                </p:cTn>
                              </p:par>
                            </p:childTnLst>
                          </p:cTn>
                        </p:par>
                        <p:par>
                          <p:cTn id="25" fill="hold">
                            <p:stCondLst>
                              <p:cond delay="8201"/>
                            </p:stCondLst>
                            <p:childTnLst>
                              <p:par>
                                <p:cTn id="26" presetID="55"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strVal val="#ppt_w*0.70"/>
                                          </p:val>
                                        </p:tav>
                                        <p:tav tm="100000">
                                          <p:val>
                                            <p:strVal val="#ppt_w"/>
                                          </p:val>
                                        </p:tav>
                                      </p:tavLst>
                                    </p:anim>
                                    <p:anim calcmode="lin" valueType="num">
                                      <p:cBhvr>
                                        <p:cTn id="29" dur="1000" fill="hold"/>
                                        <p:tgtEl>
                                          <p:spTgt spid="6"/>
                                        </p:tgtEl>
                                        <p:attrNameLst>
                                          <p:attrName>ppt_h</p:attrName>
                                        </p:attrNameLst>
                                      </p:cBhvr>
                                      <p:tavLst>
                                        <p:tav tm="0">
                                          <p:val>
                                            <p:strVal val="#ppt_h"/>
                                          </p:val>
                                        </p:tav>
                                        <p:tav tm="100000">
                                          <p:val>
                                            <p:strVal val="#ppt_h"/>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0" y="0"/>
            <a:ext cx="9144000" cy="6865938"/>
          </a:xfrm>
          <a:prstGeom prst="rect">
            <a:avLst/>
          </a:prstGeom>
          <a:noFill/>
          <a:ln w="9525">
            <a:noFill/>
            <a:miter lim="800000"/>
            <a:headEnd/>
            <a:tailEnd/>
          </a:ln>
        </p:spPr>
      </p:pic>
      <p:sp>
        <p:nvSpPr>
          <p:cNvPr id="3" name="Left Arrow 2"/>
          <p:cNvSpPr/>
          <p:nvPr/>
        </p:nvSpPr>
        <p:spPr>
          <a:xfrm>
            <a:off x="3886200" y="22860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own Arrow 3"/>
          <p:cNvSpPr/>
          <p:nvPr/>
        </p:nvSpPr>
        <p:spPr>
          <a:xfrm>
            <a:off x="7010400" y="4419600"/>
            <a:ext cx="457200" cy="6858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6200" y="5921514"/>
            <a:ext cx="9144000" cy="707886"/>
          </a:xfrm>
          <a:prstGeom prst="rect">
            <a:avLst/>
          </a:prstGeom>
          <a:noFill/>
        </p:spPr>
        <p:txBody>
          <a:bodyPr wrap="square" rtlCol="0">
            <a:spAutoFit/>
          </a:bodyPr>
          <a:lstStyle/>
          <a:p>
            <a:pPr>
              <a:defRPr/>
            </a:pPr>
            <a:r>
              <a:rPr lang="en-US" sz="2000" b="1" i="1" dirty="0" smtClean="0">
                <a:solidFill>
                  <a:schemeClr val="accent1">
                    <a:lumMod val="50000"/>
                  </a:schemeClr>
                </a:solidFill>
              </a:rPr>
              <a:t>“</a:t>
            </a:r>
            <a:r>
              <a:rPr lang="en-US" sz="2000" i="1" dirty="0" smtClean="0">
                <a:solidFill>
                  <a:schemeClr val="accent1">
                    <a:lumMod val="50000"/>
                  </a:schemeClr>
                </a:solidFill>
              </a:rPr>
              <a:t>Dependent on type selected, your bill of lading will be printed on OOCL stationery, or plain paper.   Select the type of Print Paper, then click on “Print” “.</a:t>
            </a:r>
            <a:endParaRPr lang="en-US" sz="20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3401"/>
                            </p:stCondLst>
                            <p:childTnLst>
                              <p:par>
                                <p:cTn id="8" presetID="55" presetClass="entr" presetSubtype="0" fill="hold" grpId="0"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par>
                          <p:cTn id="13" fill="hold">
                            <p:stCondLst>
                              <p:cond delay="4401"/>
                            </p:stCondLst>
                            <p:childTnLst>
                              <p:par>
                                <p:cTn id="14" presetID="55" presetClass="entr" presetSubtype="0" fill="hold" grpId="0" nodeType="after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strVal val="#ppt_w*0.70"/>
                                          </p:val>
                                        </p:tav>
                                        <p:tav tm="100000">
                                          <p:val>
                                            <p:strVal val="#ppt_w"/>
                                          </p:val>
                                        </p:tav>
                                      </p:tavLst>
                                    </p:anim>
                                    <p:anim calcmode="lin" valueType="num">
                                      <p:cBhvr>
                                        <p:cTn id="17" dur="1000" fill="hold"/>
                                        <p:tgtEl>
                                          <p:spTgt spid="4"/>
                                        </p:tgtEl>
                                        <p:attrNameLst>
                                          <p:attrName>ppt_h</p:attrName>
                                        </p:attrNameLst>
                                      </p:cBhvr>
                                      <p:tavLst>
                                        <p:tav tm="0">
                                          <p:val>
                                            <p:strVal val="#ppt_h"/>
                                          </p:val>
                                        </p:tav>
                                        <p:tav tm="100000">
                                          <p:val>
                                            <p:strVal val="#ppt_h"/>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1" y="0"/>
            <a:ext cx="9144000" cy="6857999"/>
          </a:xfrm>
          <a:prstGeom prst="rect">
            <a:avLst/>
          </a:prstGeom>
          <a:noFill/>
          <a:ln w="9525">
            <a:noFill/>
            <a:miter lim="800000"/>
            <a:headEnd/>
            <a:tailEnd/>
          </a:ln>
        </p:spPr>
      </p:pic>
      <p:sp>
        <p:nvSpPr>
          <p:cNvPr id="3" name="Right Arrow 2"/>
          <p:cNvSpPr/>
          <p:nvPr/>
        </p:nvSpPr>
        <p:spPr>
          <a:xfrm>
            <a:off x="7848600" y="3429000"/>
            <a:ext cx="685800" cy="3810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ight Arrow 3"/>
          <p:cNvSpPr/>
          <p:nvPr/>
        </p:nvSpPr>
        <p:spPr>
          <a:xfrm>
            <a:off x="7848600" y="5943600"/>
            <a:ext cx="685800" cy="3810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600200" y="914400"/>
            <a:ext cx="6271845" cy="400110"/>
          </a:xfrm>
          <a:prstGeom prst="rect">
            <a:avLst/>
          </a:prstGeom>
          <a:noFill/>
        </p:spPr>
        <p:txBody>
          <a:bodyPr wrap="none" rtlCol="0">
            <a:spAutoFit/>
          </a:bodyPr>
          <a:lstStyle/>
          <a:p>
            <a:r>
              <a:rPr lang="en-US" sz="2000" b="1" i="1" dirty="0" smtClean="0">
                <a:solidFill>
                  <a:schemeClr val="accent1">
                    <a:lumMod val="50000"/>
                  </a:schemeClr>
                </a:solidFill>
              </a:rPr>
              <a:t>“</a:t>
            </a:r>
            <a:r>
              <a:rPr lang="en-US" sz="2000" i="1" dirty="0" smtClean="0">
                <a:solidFill>
                  <a:schemeClr val="accent1">
                    <a:lumMod val="50000"/>
                  </a:schemeClr>
                </a:solidFill>
              </a:rPr>
              <a:t>On the Bill of Lading Print List screen, again select Print.”</a:t>
            </a:r>
            <a:endParaRPr lang="en-US" sz="20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1301"/>
                            </p:stCondLst>
                            <p:childTnLst>
                              <p:par>
                                <p:cTn id="8" presetID="55" presetClass="entr" presetSubtype="0" fill="hold" grpId="0"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par>
                          <p:cTn id="13" fill="hold">
                            <p:stCondLst>
                              <p:cond delay="2801"/>
                            </p:stCondLst>
                            <p:childTnLst>
                              <p:par>
                                <p:cTn id="14" presetID="55"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1000" fill="hold"/>
                                        <p:tgtEl>
                                          <p:spTgt spid="4"/>
                                        </p:tgtEl>
                                        <p:attrNameLst>
                                          <p:attrName>ppt_w</p:attrName>
                                        </p:attrNameLst>
                                      </p:cBhvr>
                                      <p:tavLst>
                                        <p:tav tm="0">
                                          <p:val>
                                            <p:strVal val="#ppt_w*0.70"/>
                                          </p:val>
                                        </p:tav>
                                        <p:tav tm="100000">
                                          <p:val>
                                            <p:strVal val="#ppt_w"/>
                                          </p:val>
                                        </p:tav>
                                      </p:tavLst>
                                    </p:anim>
                                    <p:anim calcmode="lin" valueType="num">
                                      <p:cBhvr>
                                        <p:cTn id="17" dur="1000" fill="hold"/>
                                        <p:tgtEl>
                                          <p:spTgt spid="4"/>
                                        </p:tgtEl>
                                        <p:attrNameLst>
                                          <p:attrName>ppt_h</p:attrName>
                                        </p:attrNameLst>
                                      </p:cBhvr>
                                      <p:tavLst>
                                        <p:tav tm="0">
                                          <p:val>
                                            <p:strVal val="#ppt_h"/>
                                          </p:val>
                                        </p:tav>
                                        <p:tav tm="100000">
                                          <p:val>
                                            <p:strVal val="#ppt_h"/>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a:effectLst/>
        </p:spPr>
      </p:pic>
      <p:sp>
        <p:nvSpPr>
          <p:cNvPr id="3" name="Left Arrow 2"/>
          <p:cNvSpPr/>
          <p:nvPr/>
        </p:nvSpPr>
        <p:spPr>
          <a:xfrm>
            <a:off x="457200" y="1295400"/>
            <a:ext cx="762000"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noChangeArrowheads="1"/>
          </p:cNvPicPr>
          <p:nvPr/>
        </p:nvPicPr>
        <p:blipFill>
          <a:blip r:embed="rId4" cstate="print"/>
          <a:srcRect/>
          <a:stretch>
            <a:fillRect/>
          </a:stretch>
        </p:blipFill>
        <p:spPr bwMode="auto">
          <a:xfrm>
            <a:off x="5105400" y="2209800"/>
            <a:ext cx="838200" cy="209550"/>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5105400" y="2514600"/>
            <a:ext cx="2514600" cy="404576"/>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a:stretch>
            <a:fillRect/>
          </a:stretch>
        </p:blipFill>
        <p:spPr bwMode="auto">
          <a:xfrm>
            <a:off x="5029200" y="3276600"/>
            <a:ext cx="1800225" cy="400050"/>
          </a:xfrm>
          <a:prstGeom prst="rect">
            <a:avLst/>
          </a:prstGeom>
          <a:noFill/>
          <a:ln w="9525">
            <a:noFill/>
            <a:miter lim="800000"/>
            <a:headEnd/>
            <a:tailEnd/>
          </a:ln>
        </p:spPr>
      </p:pic>
      <p:pic>
        <p:nvPicPr>
          <p:cNvPr id="8" name="Picture 2"/>
          <p:cNvPicPr>
            <a:picLocks noChangeAspect="1" noChangeArrowheads="1"/>
          </p:cNvPicPr>
          <p:nvPr/>
        </p:nvPicPr>
        <p:blipFill>
          <a:blip r:embed="rId6" cstate="print"/>
          <a:srcRect/>
          <a:stretch>
            <a:fillRect/>
          </a:stretch>
        </p:blipFill>
        <p:spPr bwMode="auto">
          <a:xfrm>
            <a:off x="6629400" y="2286000"/>
            <a:ext cx="1519237" cy="152400"/>
          </a:xfrm>
          <a:prstGeom prst="rect">
            <a:avLst/>
          </a:prstGeom>
          <a:noFill/>
          <a:ln w="9525">
            <a:noFill/>
            <a:miter lim="800000"/>
            <a:headEnd/>
            <a:tailEnd/>
          </a:ln>
        </p:spPr>
      </p:pic>
      <p:sp>
        <p:nvSpPr>
          <p:cNvPr id="9" name="TextBox 8"/>
          <p:cNvSpPr txBox="1"/>
          <p:nvPr/>
        </p:nvSpPr>
        <p:spPr>
          <a:xfrm>
            <a:off x="2362200" y="663714"/>
            <a:ext cx="6781800" cy="707886"/>
          </a:xfrm>
          <a:prstGeom prst="rect">
            <a:avLst/>
          </a:prstGeom>
          <a:noFill/>
        </p:spPr>
        <p:txBody>
          <a:bodyPr wrap="square" rtlCol="0">
            <a:spAutoFit/>
          </a:bodyPr>
          <a:lstStyle/>
          <a:p>
            <a:r>
              <a:rPr lang="en-US" sz="2000" i="1" dirty="0" smtClean="0">
                <a:solidFill>
                  <a:schemeClr val="accent1">
                    <a:lumMod val="50000"/>
                  </a:schemeClr>
                </a:solidFill>
              </a:rPr>
              <a:t>“A PDF image of your B/L will appear. Select the printer icon to complete printing your Bill of Lading.</a:t>
            </a:r>
            <a:endParaRPr lang="en-US" sz="2000" i="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wd">
                                    <p:tmAbs val="1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101"/>
                            </p:stCondLst>
                            <p:childTnLst>
                              <p:par>
                                <p:cTn id="8" presetID="55" presetClass="entr" presetSubtype="0" fill="hold" grpId="0"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print"/>
          <a:srcRect/>
          <a:stretch>
            <a:fillRect/>
          </a:stretch>
        </p:blipFill>
        <p:spPr bwMode="auto">
          <a:xfrm>
            <a:off x="304800" y="533400"/>
            <a:ext cx="8534400" cy="5943600"/>
          </a:xfrm>
          <a:prstGeom prst="rect">
            <a:avLst/>
          </a:prstGeom>
          <a:noFill/>
          <a:ln w="9525">
            <a:noFill/>
            <a:miter lim="800000"/>
            <a:headEnd/>
            <a:tailEnd/>
          </a:ln>
        </p:spPr>
      </p:pic>
      <p:sp>
        <p:nvSpPr>
          <p:cNvPr id="4" name="TextBox 3"/>
          <p:cNvSpPr txBox="1"/>
          <p:nvPr/>
        </p:nvSpPr>
        <p:spPr>
          <a:xfrm>
            <a:off x="1828800" y="5105400"/>
            <a:ext cx="5334000" cy="523220"/>
          </a:xfrm>
          <a:prstGeom prst="rect">
            <a:avLst/>
          </a:prstGeom>
          <a:noFill/>
        </p:spPr>
        <p:txBody>
          <a:bodyPr wrap="square" rtlCol="0">
            <a:spAutoFit/>
          </a:bodyPr>
          <a:lstStyle/>
          <a:p>
            <a:pPr algn="ctr"/>
            <a:endParaRPr lang="en-US" sz="2800" dirty="0">
              <a:solidFill>
                <a:srgbClr val="660066"/>
              </a:solidFill>
              <a:latin typeface="Book Antiqua" pitchFamily="18" charset="0"/>
            </a:endParaRPr>
          </a:p>
        </p:txBody>
      </p:sp>
      <p:sp>
        <p:nvSpPr>
          <p:cNvPr id="5" name="Rectangle 4"/>
          <p:cNvSpPr/>
          <p:nvPr/>
        </p:nvSpPr>
        <p:spPr>
          <a:xfrm>
            <a:off x="1752600" y="4953000"/>
            <a:ext cx="5638800" cy="1384995"/>
          </a:xfrm>
          <a:prstGeom prst="rect">
            <a:avLst/>
          </a:prstGeom>
        </p:spPr>
        <p:txBody>
          <a:bodyPr wrap="square">
            <a:spAutoFit/>
          </a:bodyPr>
          <a:lstStyle/>
          <a:p>
            <a:pPr algn="ctr">
              <a:defRPr/>
            </a:pPr>
            <a:r>
              <a:rPr lang="en-US" sz="2800" i="1" dirty="0" smtClean="0">
                <a:solidFill>
                  <a:schemeClr val="accent1">
                    <a:lumMod val="50000"/>
                  </a:schemeClr>
                </a:solidFill>
              </a:rPr>
              <a:t>“We hope that you will enjoy using our Bill of Lading print feature available in My OOCL Center.”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1402</TotalTime>
  <Words>584</Words>
  <Application>Microsoft Office PowerPoint</Application>
  <PresentationFormat>On-screen Show (4:3)</PresentationFormat>
  <Paragraphs>82</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Orient Overseas Container Line LTD.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DILAUDE</dc:creator>
  <cp:lastModifiedBy>GRIFFJA2</cp:lastModifiedBy>
  <cp:revision>203</cp:revision>
  <dcterms:created xsi:type="dcterms:W3CDTF">2011-03-29T19:46:10Z</dcterms:created>
  <dcterms:modified xsi:type="dcterms:W3CDTF">2011-08-01T15:31:03Z</dcterms:modified>
</cp:coreProperties>
</file>