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Lst>
  <p:notesMasterIdLst>
    <p:notesMasterId r:id="rId25"/>
  </p:notesMasterIdLst>
  <p:sldIdLst>
    <p:sldId id="260" r:id="rId5"/>
    <p:sldId id="299" r:id="rId6"/>
    <p:sldId id="423" r:id="rId7"/>
    <p:sldId id="424" r:id="rId8"/>
    <p:sldId id="303" r:id="rId9"/>
    <p:sldId id="363" r:id="rId10"/>
    <p:sldId id="359" r:id="rId11"/>
    <p:sldId id="439" r:id="rId12"/>
    <p:sldId id="440" r:id="rId13"/>
    <p:sldId id="441" r:id="rId14"/>
    <p:sldId id="442" r:id="rId15"/>
    <p:sldId id="450" r:id="rId16"/>
    <p:sldId id="444" r:id="rId17"/>
    <p:sldId id="443" r:id="rId18"/>
    <p:sldId id="445" r:id="rId19"/>
    <p:sldId id="446" r:id="rId20"/>
    <p:sldId id="447" r:id="rId21"/>
    <p:sldId id="448" r:id="rId22"/>
    <p:sldId id="449" r:id="rId23"/>
    <p:sldId id="335"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114" d="100"/>
          <a:sy n="114" d="100"/>
        </p:scale>
        <p:origin x="144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34FB7C2-DAED-48B7-8BE9-99E07D14F00A}" type="datetimeFigureOut">
              <a:rPr lang="en-US" smtClean="0"/>
              <a:t>13/05/2016</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7F6DD0B-D709-4B07-AE13-43BD04B24AFB}" type="slidenum">
              <a:rPr lang="en-US" smtClean="0"/>
              <a:t>‹#›</a:t>
            </a:fld>
            <a:endParaRPr lang="en-US"/>
          </a:p>
        </p:txBody>
      </p:sp>
    </p:spTree>
    <p:extLst>
      <p:ext uri="{BB962C8B-B14F-4D97-AF65-F5344CB8AC3E}">
        <p14:creationId xmlns:p14="http://schemas.microsoft.com/office/powerpoint/2010/main" val="425764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1</a:t>
            </a:fld>
            <a:endParaRPr lang="en-US"/>
          </a:p>
        </p:txBody>
      </p:sp>
    </p:spTree>
    <p:extLst>
      <p:ext uri="{BB962C8B-B14F-4D97-AF65-F5344CB8AC3E}">
        <p14:creationId xmlns:p14="http://schemas.microsoft.com/office/powerpoint/2010/main" val="220963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20</a:t>
            </a:fld>
            <a:endParaRPr lang="en-US"/>
          </a:p>
        </p:txBody>
      </p:sp>
    </p:spTree>
    <p:extLst>
      <p:ext uri="{BB962C8B-B14F-4D97-AF65-F5344CB8AC3E}">
        <p14:creationId xmlns:p14="http://schemas.microsoft.com/office/powerpoint/2010/main" val="61324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2</a:t>
            </a:fld>
            <a:endParaRPr lang="en-US"/>
          </a:p>
        </p:txBody>
      </p:sp>
    </p:spTree>
    <p:extLst>
      <p:ext uri="{BB962C8B-B14F-4D97-AF65-F5344CB8AC3E}">
        <p14:creationId xmlns:p14="http://schemas.microsoft.com/office/powerpoint/2010/main" val="106379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3</a:t>
            </a:fld>
            <a:endParaRPr lang="en-US"/>
          </a:p>
        </p:txBody>
      </p:sp>
    </p:spTree>
    <p:extLst>
      <p:ext uri="{BB962C8B-B14F-4D97-AF65-F5344CB8AC3E}">
        <p14:creationId xmlns:p14="http://schemas.microsoft.com/office/powerpoint/2010/main" val="12343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4</a:t>
            </a:fld>
            <a:endParaRPr lang="en-US"/>
          </a:p>
        </p:txBody>
      </p:sp>
    </p:spTree>
    <p:extLst>
      <p:ext uri="{BB962C8B-B14F-4D97-AF65-F5344CB8AC3E}">
        <p14:creationId xmlns:p14="http://schemas.microsoft.com/office/powerpoint/2010/main" val="191928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5</a:t>
            </a:fld>
            <a:endParaRPr lang="en-US"/>
          </a:p>
        </p:txBody>
      </p:sp>
    </p:spTree>
    <p:extLst>
      <p:ext uri="{BB962C8B-B14F-4D97-AF65-F5344CB8AC3E}">
        <p14:creationId xmlns:p14="http://schemas.microsoft.com/office/powerpoint/2010/main" val="72959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6</a:t>
            </a:fld>
            <a:endParaRPr lang="en-US"/>
          </a:p>
        </p:txBody>
      </p:sp>
    </p:spTree>
    <p:extLst>
      <p:ext uri="{BB962C8B-B14F-4D97-AF65-F5344CB8AC3E}">
        <p14:creationId xmlns:p14="http://schemas.microsoft.com/office/powerpoint/2010/main" val="373061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7</a:t>
            </a:fld>
            <a:endParaRPr lang="en-US"/>
          </a:p>
        </p:txBody>
      </p:sp>
    </p:spTree>
    <p:extLst>
      <p:ext uri="{BB962C8B-B14F-4D97-AF65-F5344CB8AC3E}">
        <p14:creationId xmlns:p14="http://schemas.microsoft.com/office/powerpoint/2010/main" val="1352204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8</a:t>
            </a:fld>
            <a:endParaRPr lang="en-US"/>
          </a:p>
        </p:txBody>
      </p:sp>
    </p:spTree>
    <p:extLst>
      <p:ext uri="{BB962C8B-B14F-4D97-AF65-F5344CB8AC3E}">
        <p14:creationId xmlns:p14="http://schemas.microsoft.com/office/powerpoint/2010/main" val="287765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F6DD0B-D709-4B07-AE13-43BD04B24AFB}" type="slidenum">
              <a:rPr lang="en-US" smtClean="0"/>
              <a:t>9</a:t>
            </a:fld>
            <a:endParaRPr lang="en-US"/>
          </a:p>
        </p:txBody>
      </p:sp>
    </p:spTree>
    <p:extLst>
      <p:ext uri="{BB962C8B-B14F-4D97-AF65-F5344CB8AC3E}">
        <p14:creationId xmlns:p14="http://schemas.microsoft.com/office/powerpoint/2010/main" val="3152531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1276" r="5390"/>
          <a:stretch/>
        </p:blipFill>
        <p:spPr>
          <a:xfrm>
            <a:off x="0" y="0"/>
            <a:ext cx="9144000" cy="6858000"/>
          </a:xfrm>
          <a:prstGeom prst="rect">
            <a:avLst/>
          </a:prstGeom>
        </p:spPr>
      </p:pic>
      <p:sp>
        <p:nvSpPr>
          <p:cNvPr id="9" name="Rectangle 8"/>
          <p:cNvSpPr/>
          <p:nvPr userDrawn="1"/>
        </p:nvSpPr>
        <p:spPr>
          <a:xfrm>
            <a:off x="0" y="2111706"/>
            <a:ext cx="9144000" cy="3314700"/>
          </a:xfrm>
          <a:prstGeom prst="rect">
            <a:avLst/>
          </a:prstGeom>
          <a:solidFill>
            <a:schemeClr val="accent1">
              <a:lumMod val="75000"/>
              <a:alpha val="50196"/>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109453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193102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B9BD5">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B9BD5">
                    <a:lumMod val="60000"/>
                    <a:lumOff val="40000"/>
                  </a:srgbClr>
                </a:solidFill>
                <a:latin typeface="Arial"/>
              </a:rPr>
              <a:t>”</a:t>
            </a:r>
          </a:p>
        </p:txBody>
      </p:sp>
    </p:spTree>
    <p:extLst>
      <p:ext uri="{BB962C8B-B14F-4D97-AF65-F5344CB8AC3E}">
        <p14:creationId xmlns:p14="http://schemas.microsoft.com/office/powerpoint/2010/main" val="198984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3552281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B9BD5">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defTabSz="914400"/>
            <a:r>
              <a:rPr lang="en-US" sz="8000" dirty="0">
                <a:ln w="3175" cmpd="sng">
                  <a:noFill/>
                </a:ln>
                <a:solidFill>
                  <a:srgbClr val="5B9BD5">
                    <a:lumMod val="60000"/>
                    <a:lumOff val="40000"/>
                  </a:srgbClr>
                </a:solidFill>
                <a:latin typeface="Arial"/>
              </a:rPr>
              <a:t>”</a:t>
            </a:r>
          </a:p>
        </p:txBody>
      </p:sp>
    </p:spTree>
    <p:extLst>
      <p:ext uri="{BB962C8B-B14F-4D97-AF65-F5344CB8AC3E}">
        <p14:creationId xmlns:p14="http://schemas.microsoft.com/office/powerpoint/2010/main" val="285631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3588273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2724797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132638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475787"/>
            <a:ext cx="6627542" cy="937087"/>
          </a:xfrm>
        </p:spPr>
        <p:txBody>
          <a:bodyPr/>
          <a:lstStyle>
            <a:lvl1pPr>
              <a:defRPr>
                <a:latin typeface="Century Gothic" panose="020B0502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599" y="1778000"/>
            <a:ext cx="6627542" cy="4609049"/>
          </a:xfrm>
        </p:spPr>
        <p:txBody>
          <a:bodyPr/>
          <a:lstStyle>
            <a:lvl1pPr>
              <a:defRPr>
                <a:solidFill>
                  <a:schemeClr val="tx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5405258" y="6387049"/>
            <a:ext cx="684132" cy="365125"/>
          </a:xfrm>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a:xfrm>
            <a:off x="609599" y="6387049"/>
            <a:ext cx="4622973"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734606" y="6387049"/>
            <a:ext cx="512638" cy="365125"/>
          </a:xfrm>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101869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276" r="5390"/>
          <a:stretch/>
        </p:blipFill>
        <p:spPr>
          <a:xfrm>
            <a:off x="0" y="0"/>
            <a:ext cx="9144000" cy="6858000"/>
          </a:xfrm>
          <a:prstGeom prst="rect">
            <a:avLst/>
          </a:prstGeom>
        </p:spPr>
      </p:pic>
      <p:sp>
        <p:nvSpPr>
          <p:cNvPr id="8" name="Rectangle 7"/>
          <p:cNvSpPr/>
          <p:nvPr userDrawn="1"/>
        </p:nvSpPr>
        <p:spPr>
          <a:xfrm>
            <a:off x="0" y="2390484"/>
            <a:ext cx="9144000" cy="3314700"/>
          </a:xfrm>
          <a:prstGeom prst="rect">
            <a:avLst/>
          </a:prstGeom>
          <a:solidFill>
            <a:schemeClr val="accent1">
              <a:lumMod val="75000"/>
              <a:alpha val="50196"/>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598" y="2700868"/>
            <a:ext cx="6347715" cy="1826581"/>
          </a:xfrm>
        </p:spPr>
        <p:txBody>
          <a:bodyPr anchor="b"/>
          <a:lstStyle>
            <a:lvl1pPr algn="l">
              <a:defRPr sz="4000" b="0" cap="none">
                <a:solidFill>
                  <a:schemeClr val="bg1"/>
                </a:solidFill>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233172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305556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270989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327310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1303566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214784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4B125D-DB4D-416B-8AEB-A867E1EC850F}" type="datetimeFigureOut">
              <a:rPr lang="en-US" smtClean="0">
                <a:solidFill>
                  <a:prstClr val="black">
                    <a:tint val="75000"/>
                  </a:prstClr>
                </a:solidFill>
              </a:rPr>
              <a:pPr/>
              <a:t>13/05/2016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BF41F0-CE19-4F9F-AF06-356E94995FE4}" type="slidenum">
              <a:rPr lang="en-US" smtClean="0">
                <a:solidFill>
                  <a:srgbClr val="5B9BD5"/>
                </a:solidFill>
              </a:rPr>
              <a:pPr/>
              <a:t>‹#›</a:t>
            </a:fld>
            <a:endParaRPr lang="en-US">
              <a:solidFill>
                <a:srgbClr val="5B9BD5"/>
              </a:solidFill>
            </a:endParaRPr>
          </a:p>
        </p:txBody>
      </p:sp>
    </p:spTree>
    <p:extLst>
      <p:ext uri="{BB962C8B-B14F-4D97-AF65-F5344CB8AC3E}">
        <p14:creationId xmlns:p14="http://schemas.microsoft.com/office/powerpoint/2010/main" val="334032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8">
            <a:extLst>
              <a:ext uri="{28A0092B-C50C-407E-A947-70E740481C1C}">
                <a14:useLocalDpi xmlns:a14="http://schemas.microsoft.com/office/drawing/2010/main" val="0"/>
              </a:ext>
            </a:extLst>
          </a:blip>
          <a:srcRect l="11276" r="5390" b="-1587"/>
          <a:stretch/>
        </p:blipFill>
        <p:spPr>
          <a:xfrm>
            <a:off x="0" y="-1"/>
            <a:ext cx="9143999" cy="6966857"/>
          </a:xfrm>
          <a:prstGeom prst="rect">
            <a:avLst/>
          </a:prstGeom>
        </p:spPr>
      </p:pic>
      <p:sp>
        <p:nvSpPr>
          <p:cNvPr id="12" name="Rectangle 11"/>
          <p:cNvSpPr/>
          <p:nvPr userDrawn="1"/>
        </p:nvSpPr>
        <p:spPr>
          <a:xfrm>
            <a:off x="-3" y="0"/>
            <a:ext cx="9144000" cy="1513682"/>
          </a:xfrm>
          <a:prstGeom prst="rect">
            <a:avLst/>
          </a:prstGeom>
          <a:solidFill>
            <a:schemeClr val="accent1">
              <a:lumMod val="75000"/>
              <a:alpha val="50196"/>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p:cNvSpPr/>
          <p:nvPr userDrawn="1"/>
        </p:nvSpPr>
        <p:spPr>
          <a:xfrm>
            <a:off x="-1" y="1513682"/>
            <a:ext cx="9143999" cy="5174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599" y="370682"/>
            <a:ext cx="6347713" cy="104126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1714634"/>
            <a:ext cx="6347713" cy="4156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1A4B125D-DB4D-416B-8AEB-A867E1EC850F}" type="datetimeFigureOut">
              <a:rPr lang="en-US" smtClean="0">
                <a:solidFill>
                  <a:prstClr val="black">
                    <a:tint val="75000"/>
                  </a:prstClr>
                </a:solidFill>
              </a:rPr>
              <a:pPr defTabSz="914400"/>
              <a:t>13/05/2016</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FBBF41F0-CE19-4F9F-AF06-356E94995FE4}" type="slidenum">
              <a:rPr lang="en-US" smtClean="0">
                <a:solidFill>
                  <a:srgbClr val="5B9BD5"/>
                </a:solidFill>
              </a:rPr>
              <a:pPr defTabSz="914400"/>
              <a:t>‹#›</a:t>
            </a:fld>
            <a:endParaRPr lang="en-US">
              <a:solidFill>
                <a:srgbClr val="5B9BD5"/>
              </a:solidFill>
            </a:endParaRPr>
          </a:p>
        </p:txBody>
      </p:sp>
      <p:sp>
        <p:nvSpPr>
          <p:cNvPr id="20" name="Rectangle 19"/>
          <p:cNvSpPr/>
          <p:nvPr userDrawn="1"/>
        </p:nvSpPr>
        <p:spPr>
          <a:xfrm>
            <a:off x="0" y="1513682"/>
            <a:ext cx="8242300" cy="9921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8242301" y="1513682"/>
            <a:ext cx="901700" cy="992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24444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l" defTabSz="457200" rtl="0" eaLnBrk="1" latinLnBrk="0" hangingPunct="1">
        <a:spcBef>
          <a:spcPct val="0"/>
        </a:spcBef>
        <a:buNone/>
        <a:defRPr sz="36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SOLAS VGM </a:t>
            </a:r>
            <a:br>
              <a:rPr lang="en-US" sz="3600" dirty="0"/>
            </a:br>
            <a:r>
              <a:rPr lang="en-US" sz="3600" dirty="0"/>
              <a:t>– Regional Training</a:t>
            </a:r>
            <a:endParaRPr lang="en-US" sz="4400" dirty="0"/>
          </a:p>
        </p:txBody>
      </p:sp>
      <p:sp>
        <p:nvSpPr>
          <p:cNvPr id="3" name="Subtitle 2"/>
          <p:cNvSpPr>
            <a:spLocks noGrp="1"/>
          </p:cNvSpPr>
          <p:nvPr>
            <p:ph type="subTitle" idx="1"/>
          </p:nvPr>
        </p:nvSpPr>
        <p:spPr/>
        <p:txBody>
          <a:bodyPr/>
          <a:lstStyle/>
          <a:p>
            <a:r>
              <a:rPr lang="en-US" dirty="0"/>
              <a:t>By RCD-WAG – May 2016</a:t>
            </a:r>
            <a:endParaRPr lang="en-US" dirty="0">
              <a:solidFill>
                <a:schemeClr val="tx1"/>
              </a:solidFill>
            </a:endParaRPr>
          </a:p>
        </p:txBody>
      </p:sp>
    </p:spTree>
    <p:extLst>
      <p:ext uri="{BB962C8B-B14F-4D97-AF65-F5344CB8AC3E}">
        <p14:creationId xmlns:p14="http://schemas.microsoft.com/office/powerpoint/2010/main" val="125078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46956" y="2303745"/>
            <a:ext cx="8292169" cy="1923400"/>
          </a:xfrm>
          <a:prstGeom prst="rect">
            <a:avLst/>
          </a:prstGeom>
        </p:spPr>
      </p:pic>
      <p:sp>
        <p:nvSpPr>
          <p:cNvPr id="5" name="Title 4"/>
          <p:cNvSpPr>
            <a:spLocks noGrp="1"/>
          </p:cNvSpPr>
          <p:nvPr>
            <p:ph type="title"/>
          </p:nvPr>
        </p:nvSpPr>
        <p:spPr/>
        <p:txBody>
          <a:bodyPr/>
          <a:lstStyle/>
          <a:p>
            <a:r>
              <a:rPr lang="en-US" dirty="0"/>
              <a:t>MOC MOC to-do list</a:t>
            </a:r>
          </a:p>
        </p:txBody>
      </p:sp>
      <p:sp>
        <p:nvSpPr>
          <p:cNvPr id="4" name="Content Placeholder 3"/>
          <p:cNvSpPr>
            <a:spLocks noGrp="1"/>
          </p:cNvSpPr>
          <p:nvPr>
            <p:ph idx="1"/>
          </p:nvPr>
        </p:nvSpPr>
        <p:spPr>
          <a:xfrm>
            <a:off x="609598" y="1778000"/>
            <a:ext cx="7336537" cy="4609049"/>
          </a:xfrm>
        </p:spPr>
        <p:txBody>
          <a:bodyPr/>
          <a:lstStyle/>
          <a:p>
            <a:r>
              <a:rPr lang="en-US" dirty="0"/>
              <a:t>Customer can identify the VGM requirement from the to do list</a:t>
            </a:r>
          </a:p>
        </p:txBody>
      </p:sp>
      <p:pic>
        <p:nvPicPr>
          <p:cNvPr id="8" name="Picture 7"/>
          <p:cNvPicPr>
            <a:picLocks noChangeAspect="1"/>
          </p:cNvPicPr>
          <p:nvPr/>
        </p:nvPicPr>
        <p:blipFill>
          <a:blip r:embed="rId3"/>
          <a:stretch>
            <a:fillRect/>
          </a:stretch>
        </p:blipFill>
        <p:spPr>
          <a:xfrm>
            <a:off x="4183765" y="4197096"/>
            <a:ext cx="4555360" cy="2400072"/>
          </a:xfrm>
          <a:prstGeom prst="rect">
            <a:avLst/>
          </a:prstGeom>
        </p:spPr>
      </p:pic>
      <p:sp>
        <p:nvSpPr>
          <p:cNvPr id="3" name="Down Arrow 2"/>
          <p:cNvSpPr/>
          <p:nvPr/>
        </p:nvSpPr>
        <p:spPr>
          <a:xfrm rot="19823063">
            <a:off x="4147125" y="3752591"/>
            <a:ext cx="283138" cy="65986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ounded Rectangle 5"/>
          <p:cNvSpPr/>
          <p:nvPr/>
        </p:nvSpPr>
        <p:spPr>
          <a:xfrm>
            <a:off x="4288694" y="5861304"/>
            <a:ext cx="1380586" cy="1554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65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982" y="2187606"/>
            <a:ext cx="8479539" cy="3568640"/>
          </a:xfrm>
          <a:prstGeom prst="rect">
            <a:avLst/>
          </a:prstGeom>
        </p:spPr>
      </p:pic>
      <p:sp>
        <p:nvSpPr>
          <p:cNvPr id="5" name="Title 4"/>
          <p:cNvSpPr>
            <a:spLocks noGrp="1"/>
          </p:cNvSpPr>
          <p:nvPr>
            <p:ph type="title"/>
          </p:nvPr>
        </p:nvSpPr>
        <p:spPr/>
        <p:txBody>
          <a:bodyPr>
            <a:normAutofit fontScale="90000"/>
          </a:bodyPr>
          <a:lstStyle/>
          <a:p>
            <a:r>
              <a:rPr lang="en-US" dirty="0"/>
              <a:t>MOC</a:t>
            </a:r>
            <a:r>
              <a:rPr lang="en-US"/>
              <a:t> Online </a:t>
            </a:r>
            <a:r>
              <a:rPr lang="en-US" dirty="0"/>
              <a:t>VGM Submission</a:t>
            </a:r>
          </a:p>
        </p:txBody>
      </p:sp>
      <p:sp>
        <p:nvSpPr>
          <p:cNvPr id="2" name="Content Placeholder 1"/>
          <p:cNvSpPr>
            <a:spLocks noGrp="1"/>
          </p:cNvSpPr>
          <p:nvPr>
            <p:ph idx="1"/>
          </p:nvPr>
        </p:nvSpPr>
        <p:spPr/>
        <p:txBody>
          <a:bodyPr/>
          <a:lstStyle/>
          <a:p>
            <a:r>
              <a:rPr lang="en-US" dirty="0"/>
              <a:t>Online Submission Form</a:t>
            </a:r>
          </a:p>
        </p:txBody>
      </p:sp>
      <p:sp>
        <p:nvSpPr>
          <p:cNvPr id="6" name="Rounded Rectangle 5"/>
          <p:cNvSpPr/>
          <p:nvPr/>
        </p:nvSpPr>
        <p:spPr>
          <a:xfrm>
            <a:off x="411272" y="4514882"/>
            <a:ext cx="4252168" cy="980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316016" y="2696338"/>
            <a:ext cx="3258520" cy="2476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624328" y="3838576"/>
            <a:ext cx="3156394"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63440" y="5941812"/>
            <a:ext cx="2030975" cy="369332"/>
          </a:xfrm>
          <a:prstGeom prst="rect">
            <a:avLst/>
          </a:prstGeom>
          <a:noFill/>
        </p:spPr>
        <p:txBody>
          <a:bodyPr wrap="square" rtlCol="0">
            <a:spAutoFit/>
          </a:bodyPr>
          <a:lstStyle/>
          <a:p>
            <a:r>
              <a:rPr lang="en-US" dirty="0">
                <a:solidFill>
                  <a:srgbClr val="FF0000"/>
                </a:solidFill>
              </a:rPr>
              <a:t>Preferred Method</a:t>
            </a:r>
          </a:p>
        </p:txBody>
      </p:sp>
    </p:spTree>
    <p:extLst>
      <p:ext uri="{BB962C8B-B14F-4D97-AF65-F5344CB8AC3E}">
        <p14:creationId xmlns:p14="http://schemas.microsoft.com/office/powerpoint/2010/main" val="293930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 to VGM Submission Form</a:t>
            </a:r>
          </a:p>
        </p:txBody>
      </p:sp>
      <p:sp>
        <p:nvSpPr>
          <p:cNvPr id="3" name="Content Placeholder 2"/>
          <p:cNvSpPr>
            <a:spLocks noGrp="1"/>
          </p:cNvSpPr>
          <p:nvPr>
            <p:ph idx="1"/>
          </p:nvPr>
        </p:nvSpPr>
        <p:spPr/>
        <p:txBody>
          <a:bodyPr/>
          <a:lstStyle/>
          <a:p>
            <a:r>
              <a:rPr lang="en-US" dirty="0"/>
              <a:t>Tool Bar &gt; Documentation  &gt; VGM Submission</a:t>
            </a:r>
          </a:p>
        </p:txBody>
      </p:sp>
      <p:pic>
        <p:nvPicPr>
          <p:cNvPr id="4" name="Picture 3"/>
          <p:cNvPicPr>
            <a:picLocks noChangeAspect="1"/>
          </p:cNvPicPr>
          <p:nvPr/>
        </p:nvPicPr>
        <p:blipFill>
          <a:blip r:embed="rId2"/>
          <a:stretch>
            <a:fillRect/>
          </a:stretch>
        </p:blipFill>
        <p:spPr>
          <a:xfrm>
            <a:off x="609599" y="2303395"/>
            <a:ext cx="5210902" cy="1867161"/>
          </a:xfrm>
          <a:prstGeom prst="rect">
            <a:avLst/>
          </a:prstGeom>
        </p:spPr>
      </p:pic>
    </p:spTree>
    <p:extLst>
      <p:ext uri="{BB962C8B-B14F-4D97-AF65-F5344CB8AC3E}">
        <p14:creationId xmlns:p14="http://schemas.microsoft.com/office/powerpoint/2010/main" val="4248838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MOC Shipping Instruction</a:t>
            </a:r>
          </a:p>
        </p:txBody>
      </p:sp>
      <p:sp>
        <p:nvSpPr>
          <p:cNvPr id="8" name="Content Placeholder 7"/>
          <p:cNvSpPr>
            <a:spLocks noGrp="1"/>
          </p:cNvSpPr>
          <p:nvPr>
            <p:ph idx="1"/>
          </p:nvPr>
        </p:nvSpPr>
        <p:spPr/>
        <p:txBody>
          <a:bodyPr/>
          <a:lstStyle/>
          <a:p>
            <a:r>
              <a:rPr lang="en-US" dirty="0"/>
              <a:t>Submit VGM along with Shipping Instruction</a:t>
            </a:r>
          </a:p>
        </p:txBody>
      </p:sp>
      <p:pic>
        <p:nvPicPr>
          <p:cNvPr id="3" name="Picture 2"/>
          <p:cNvPicPr>
            <a:picLocks noChangeAspect="1"/>
          </p:cNvPicPr>
          <p:nvPr/>
        </p:nvPicPr>
        <p:blipFill>
          <a:blip r:embed="rId2"/>
          <a:stretch>
            <a:fillRect/>
          </a:stretch>
        </p:blipFill>
        <p:spPr>
          <a:xfrm>
            <a:off x="609599" y="2157764"/>
            <a:ext cx="8125409" cy="4229285"/>
          </a:xfrm>
          <a:prstGeom prst="rect">
            <a:avLst/>
          </a:prstGeom>
        </p:spPr>
      </p:pic>
      <p:sp>
        <p:nvSpPr>
          <p:cNvPr id="5" name="Rounded Rectangle 4"/>
          <p:cNvSpPr/>
          <p:nvPr/>
        </p:nvSpPr>
        <p:spPr>
          <a:xfrm>
            <a:off x="1130954" y="5804285"/>
            <a:ext cx="2117071" cy="3490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45904" y="5804285"/>
            <a:ext cx="1993246" cy="3490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098959" y="4841570"/>
            <a:ext cx="1616042" cy="6355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04717" y="6153383"/>
            <a:ext cx="2030975" cy="369332"/>
          </a:xfrm>
          <a:prstGeom prst="rect">
            <a:avLst/>
          </a:prstGeom>
          <a:noFill/>
        </p:spPr>
        <p:txBody>
          <a:bodyPr wrap="square" rtlCol="0">
            <a:spAutoFit/>
          </a:bodyPr>
          <a:lstStyle/>
          <a:p>
            <a:r>
              <a:rPr lang="en-US" dirty="0">
                <a:solidFill>
                  <a:srgbClr val="FF0000"/>
                </a:solidFill>
              </a:rPr>
              <a:t>Preferred Method</a:t>
            </a:r>
          </a:p>
        </p:txBody>
      </p:sp>
    </p:spTree>
    <p:extLst>
      <p:ext uri="{BB962C8B-B14F-4D97-AF65-F5344CB8AC3E}">
        <p14:creationId xmlns:p14="http://schemas.microsoft.com/office/powerpoint/2010/main" val="422355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475787"/>
            <a:ext cx="7362826" cy="937087"/>
          </a:xfrm>
        </p:spPr>
        <p:txBody>
          <a:bodyPr>
            <a:normAutofit fontScale="90000"/>
          </a:bodyPr>
          <a:lstStyle/>
          <a:p>
            <a:r>
              <a:rPr lang="en-US" dirty="0"/>
              <a:t>MOC</a:t>
            </a:r>
            <a:r>
              <a:rPr lang="en-US"/>
              <a:t> Online </a:t>
            </a:r>
            <a:r>
              <a:rPr lang="en-US" dirty="0"/>
              <a:t>Excel </a:t>
            </a:r>
            <a:r>
              <a:rPr lang="en-US"/>
              <a:t>Batch </a:t>
            </a:r>
            <a:r>
              <a:rPr lang="en-US" dirty="0"/>
              <a:t>Submission(Available</a:t>
            </a:r>
            <a:r>
              <a:rPr lang="en-US"/>
              <a:t> </a:t>
            </a:r>
            <a:r>
              <a:rPr lang="en-US" dirty="0"/>
              <a:t>at Late </a:t>
            </a:r>
            <a:r>
              <a:rPr lang="en-US"/>
              <a:t>May)</a:t>
            </a:r>
            <a:endParaRPr lang="en-US" dirty="0"/>
          </a:p>
        </p:txBody>
      </p:sp>
      <p:sp>
        <p:nvSpPr>
          <p:cNvPr id="9" name="Content Placeholder 8"/>
          <p:cNvSpPr>
            <a:spLocks noGrp="1"/>
          </p:cNvSpPr>
          <p:nvPr>
            <p:ph idx="1"/>
          </p:nvPr>
        </p:nvSpPr>
        <p:spPr/>
        <p:txBody>
          <a:bodyPr/>
          <a:lstStyle/>
          <a:p>
            <a:r>
              <a:rPr lang="en-US"/>
              <a:t>Excel Format</a:t>
            </a:r>
          </a:p>
          <a:p>
            <a:endParaRPr lang="en-US"/>
          </a:p>
          <a:p>
            <a:endParaRPr lang="en-US"/>
          </a:p>
          <a:p>
            <a:endParaRPr lang="en-US"/>
          </a:p>
          <a:p>
            <a:endParaRPr lang="en-US"/>
          </a:p>
          <a:p>
            <a:r>
              <a:rPr lang="en-US"/>
              <a:t>Upload Excel</a:t>
            </a:r>
            <a:endParaRPr lang="en-US" dirty="0"/>
          </a:p>
        </p:txBody>
      </p:sp>
      <p:pic>
        <p:nvPicPr>
          <p:cNvPr id="3" name="Picture 2"/>
          <p:cNvPicPr>
            <a:picLocks noChangeAspect="1"/>
          </p:cNvPicPr>
          <p:nvPr/>
        </p:nvPicPr>
        <p:blipFill>
          <a:blip r:embed="rId2"/>
          <a:stretch>
            <a:fillRect/>
          </a:stretch>
        </p:blipFill>
        <p:spPr>
          <a:xfrm>
            <a:off x="704247" y="4172317"/>
            <a:ext cx="6720524" cy="2219107"/>
          </a:xfrm>
          <a:prstGeom prst="rect">
            <a:avLst/>
          </a:prstGeom>
        </p:spPr>
      </p:pic>
      <p:pic>
        <p:nvPicPr>
          <p:cNvPr id="8" name="Picture 7"/>
          <p:cNvPicPr>
            <a:picLocks noChangeAspect="1"/>
          </p:cNvPicPr>
          <p:nvPr/>
        </p:nvPicPr>
        <p:blipFill>
          <a:blip r:embed="rId3"/>
          <a:stretch>
            <a:fillRect/>
          </a:stretch>
        </p:blipFill>
        <p:spPr>
          <a:xfrm>
            <a:off x="609599" y="2232195"/>
            <a:ext cx="7949249" cy="1301369"/>
          </a:xfrm>
          <a:prstGeom prst="rect">
            <a:avLst/>
          </a:prstGeom>
        </p:spPr>
      </p:pic>
      <p:sp>
        <p:nvSpPr>
          <p:cNvPr id="7" name="TextBox 6"/>
          <p:cNvSpPr txBox="1"/>
          <p:nvPr/>
        </p:nvSpPr>
        <p:spPr>
          <a:xfrm>
            <a:off x="4663440" y="5941812"/>
            <a:ext cx="2030975" cy="369332"/>
          </a:xfrm>
          <a:prstGeom prst="rect">
            <a:avLst/>
          </a:prstGeom>
          <a:noFill/>
        </p:spPr>
        <p:txBody>
          <a:bodyPr wrap="square" rtlCol="0">
            <a:spAutoFit/>
          </a:bodyPr>
          <a:lstStyle/>
          <a:p>
            <a:r>
              <a:rPr lang="en-US" dirty="0">
                <a:solidFill>
                  <a:srgbClr val="FF0000"/>
                </a:solidFill>
              </a:rPr>
              <a:t>Preferred Method</a:t>
            </a:r>
          </a:p>
        </p:txBody>
      </p:sp>
    </p:spTree>
    <p:extLst>
      <p:ext uri="{BB962C8B-B14F-4D97-AF65-F5344CB8AC3E}">
        <p14:creationId xmlns:p14="http://schemas.microsoft.com/office/powerpoint/2010/main" val="171597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MOC Shipment Folder</a:t>
            </a:r>
            <a:endParaRPr lang="en-US" dirty="0"/>
          </a:p>
        </p:txBody>
      </p:sp>
      <p:sp>
        <p:nvSpPr>
          <p:cNvPr id="13" name="Content Placeholder 12"/>
          <p:cNvSpPr>
            <a:spLocks noGrp="1"/>
          </p:cNvSpPr>
          <p:nvPr>
            <p:ph idx="1"/>
          </p:nvPr>
        </p:nvSpPr>
        <p:spPr/>
        <p:txBody>
          <a:bodyPr/>
          <a:lstStyle/>
          <a:p>
            <a:r>
              <a:rPr lang="en-US" dirty="0"/>
              <a:t>VGM Required Document Status (at Booking Level)</a:t>
            </a:r>
          </a:p>
          <a:p>
            <a:pPr lvl="1"/>
            <a:r>
              <a:rPr lang="en-US" dirty="0"/>
              <a:t>For e.g., VGM for any container has been verified will be under verified</a:t>
            </a:r>
          </a:p>
        </p:txBody>
      </p:sp>
      <p:sp>
        <p:nvSpPr>
          <p:cNvPr id="11" name="Rounded Rectangle 10"/>
          <p:cNvSpPr/>
          <p:nvPr/>
        </p:nvSpPr>
        <p:spPr>
          <a:xfrm>
            <a:off x="7820025" y="3419475"/>
            <a:ext cx="266700" cy="2762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609599" y="2777884"/>
            <a:ext cx="8363687" cy="3276029"/>
          </a:xfrm>
          <a:prstGeom prst="rect">
            <a:avLst/>
          </a:prstGeom>
        </p:spPr>
      </p:pic>
    </p:spTree>
    <p:extLst>
      <p:ext uri="{BB962C8B-B14F-4D97-AF65-F5344CB8AC3E}">
        <p14:creationId xmlns:p14="http://schemas.microsoft.com/office/powerpoint/2010/main" val="203399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6133" y="2246127"/>
            <a:ext cx="8657842" cy="3565896"/>
          </a:xfrm>
          <a:prstGeom prst="rect">
            <a:avLst/>
          </a:prstGeom>
        </p:spPr>
      </p:pic>
      <p:sp>
        <p:nvSpPr>
          <p:cNvPr id="2" name="Title 1"/>
          <p:cNvSpPr>
            <a:spLocks noGrp="1"/>
          </p:cNvSpPr>
          <p:nvPr>
            <p:ph type="title"/>
          </p:nvPr>
        </p:nvSpPr>
        <p:spPr/>
        <p:txBody>
          <a:bodyPr/>
          <a:lstStyle/>
          <a:p>
            <a:r>
              <a:rPr lang="en-US" dirty="0"/>
              <a:t>MOC Shipment Details</a:t>
            </a:r>
          </a:p>
        </p:txBody>
      </p:sp>
      <p:sp>
        <p:nvSpPr>
          <p:cNvPr id="5" name="Content Placeholder 4"/>
          <p:cNvSpPr>
            <a:spLocks noGrp="1"/>
          </p:cNvSpPr>
          <p:nvPr>
            <p:ph idx="1"/>
          </p:nvPr>
        </p:nvSpPr>
        <p:spPr>
          <a:xfrm>
            <a:off x="609599" y="1778000"/>
            <a:ext cx="7743826" cy="4609049"/>
          </a:xfrm>
        </p:spPr>
        <p:txBody>
          <a:bodyPr/>
          <a:lstStyle/>
          <a:p>
            <a:r>
              <a:rPr lang="en-US" dirty="0"/>
              <a:t>Customer could check all container VGM status in Shipment Details</a:t>
            </a:r>
          </a:p>
        </p:txBody>
      </p:sp>
      <p:sp>
        <p:nvSpPr>
          <p:cNvPr id="4" name="Rounded Rectangle 3"/>
          <p:cNvSpPr/>
          <p:nvPr/>
        </p:nvSpPr>
        <p:spPr>
          <a:xfrm>
            <a:off x="6877050" y="3505200"/>
            <a:ext cx="2152650" cy="771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53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OOCL Lite</a:t>
            </a:r>
            <a:r>
              <a:rPr lang="en-US" dirty="0"/>
              <a:t> </a:t>
            </a:r>
            <a:r>
              <a:rPr lang="en-US"/>
              <a:t>– Submission</a:t>
            </a:r>
            <a:endParaRPr lang="en-US"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19" y="1695450"/>
            <a:ext cx="2801155" cy="497205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994" y="1695450"/>
            <a:ext cx="2801155" cy="497205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5369" y="1695450"/>
            <a:ext cx="2801155" cy="4972050"/>
          </a:xfrm>
          <a:prstGeom prst="rect">
            <a:avLst/>
          </a:prstGeom>
        </p:spPr>
      </p:pic>
      <p:pic>
        <p:nvPicPr>
          <p:cNvPr id="3" name="Picture 2"/>
          <p:cNvPicPr>
            <a:picLocks noChangeAspect="1"/>
          </p:cNvPicPr>
          <p:nvPr/>
        </p:nvPicPr>
        <p:blipFill>
          <a:blip r:embed="rId5"/>
          <a:stretch>
            <a:fillRect/>
          </a:stretch>
        </p:blipFill>
        <p:spPr>
          <a:xfrm>
            <a:off x="3217410" y="4764947"/>
            <a:ext cx="2656321" cy="430118"/>
          </a:xfrm>
          <a:prstGeom prst="rect">
            <a:avLst/>
          </a:prstGeom>
        </p:spPr>
      </p:pic>
      <p:pic>
        <p:nvPicPr>
          <p:cNvPr id="4" name="Picture 3"/>
          <p:cNvPicPr>
            <a:picLocks noChangeAspect="1"/>
          </p:cNvPicPr>
          <p:nvPr/>
        </p:nvPicPr>
        <p:blipFill>
          <a:blip r:embed="rId6"/>
          <a:stretch>
            <a:fillRect/>
          </a:stretch>
        </p:blipFill>
        <p:spPr>
          <a:xfrm>
            <a:off x="4549900" y="2961012"/>
            <a:ext cx="1396249" cy="210464"/>
          </a:xfrm>
          <a:prstGeom prst="rect">
            <a:avLst/>
          </a:prstGeom>
        </p:spPr>
      </p:pic>
    </p:spTree>
    <p:extLst>
      <p:ext uri="{BB962C8B-B14F-4D97-AF65-F5344CB8AC3E}">
        <p14:creationId xmlns:p14="http://schemas.microsoft.com/office/powerpoint/2010/main" val="290872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OOCL Lite</a:t>
            </a:r>
            <a:r>
              <a:rPr lang="en-US" dirty="0"/>
              <a:t> </a:t>
            </a:r>
            <a:r>
              <a:rPr lang="en-US"/>
              <a:t>– </a:t>
            </a:r>
            <a:r>
              <a:rPr lang="en-US" dirty="0"/>
              <a:t>Submission and </a:t>
            </a:r>
            <a:r>
              <a:rPr lang="en-US"/>
              <a:t>Records</a:t>
            </a:r>
            <a:endParaRPr lang="en-US"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7" y="1695450"/>
            <a:ext cx="2798606" cy="496752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035" y="1695450"/>
            <a:ext cx="2797291" cy="496519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469" y="1695450"/>
            <a:ext cx="2797291" cy="4965192"/>
          </a:xfrm>
          <a:prstGeom prst="rect">
            <a:avLst/>
          </a:prstGeom>
        </p:spPr>
      </p:pic>
      <p:sp>
        <p:nvSpPr>
          <p:cNvPr id="29" name="Rectangular Callout 28"/>
          <p:cNvSpPr/>
          <p:nvPr/>
        </p:nvSpPr>
        <p:spPr>
          <a:xfrm>
            <a:off x="1838325" y="5734050"/>
            <a:ext cx="2438400" cy="733425"/>
          </a:xfrm>
          <a:prstGeom prst="wedgeRectCallout">
            <a:avLst>
              <a:gd name="adj1" fmla="val -23780"/>
              <a:gd name="adj2" fmla="val -89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Standard Declaration except</a:t>
            </a:r>
            <a:br>
              <a:rPr lang="en-US" sz="1200" dirty="0"/>
            </a:br>
            <a:r>
              <a:rPr lang="en-US" sz="1200" dirty="0"/>
              <a:t>China, Hong Kong and UK</a:t>
            </a:r>
          </a:p>
          <a:p>
            <a:pPr algn="ctr"/>
            <a:r>
              <a:rPr lang="en-US" sz="1200" dirty="0"/>
              <a:t>(derived by POL in booking)</a:t>
            </a:r>
          </a:p>
        </p:txBody>
      </p:sp>
    </p:spTree>
    <p:extLst>
      <p:ext uri="{BB962C8B-B14F-4D97-AF65-F5344CB8AC3E}">
        <p14:creationId xmlns:p14="http://schemas.microsoft.com/office/powerpoint/2010/main" val="410238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 with our Customers</a:t>
            </a:r>
          </a:p>
        </p:txBody>
      </p:sp>
      <p:sp>
        <p:nvSpPr>
          <p:cNvPr id="5" name="Content Placeholder 4"/>
          <p:cNvSpPr>
            <a:spLocks noGrp="1"/>
          </p:cNvSpPr>
          <p:nvPr>
            <p:ph idx="1"/>
          </p:nvPr>
        </p:nvSpPr>
        <p:spPr/>
        <p:txBody>
          <a:bodyPr/>
          <a:lstStyle/>
          <a:p>
            <a:endParaRPr lang="en-US" dirty="0"/>
          </a:p>
          <a:p>
            <a:r>
              <a:rPr lang="en-US" dirty="0"/>
              <a:t>VGM Submission (VERMAS) - Preferred</a:t>
            </a:r>
          </a:p>
          <a:p>
            <a:pPr lvl="1"/>
            <a:r>
              <a:rPr lang="en-US" dirty="0"/>
              <a:t>PROS: Independent of Shipping Instruction, Minimal Required Data</a:t>
            </a:r>
          </a:p>
          <a:p>
            <a:pPr lvl="1"/>
            <a:r>
              <a:rPr lang="en-US" dirty="0"/>
              <a:t>CONS: Need to develop a new message </a:t>
            </a:r>
          </a:p>
          <a:p>
            <a:r>
              <a:rPr lang="en-US" dirty="0"/>
              <a:t>Shipping Instruction (IFTMIN / 304)</a:t>
            </a:r>
          </a:p>
          <a:p>
            <a:pPr lvl="1"/>
            <a:r>
              <a:rPr lang="en-US" dirty="0"/>
              <a:t>PROS: Re-use current setup with minimal development effort</a:t>
            </a:r>
          </a:p>
          <a:p>
            <a:pPr lvl="1"/>
            <a:r>
              <a:rPr lang="en-US" dirty="0"/>
              <a:t>CONS: Need to complete whole SI before submitting the VGM</a:t>
            </a:r>
          </a:p>
          <a:p>
            <a:r>
              <a:rPr lang="en-US" dirty="0"/>
              <a:t>Connection</a:t>
            </a:r>
          </a:p>
          <a:p>
            <a:pPr lvl="1"/>
            <a:r>
              <a:rPr lang="en-US" dirty="0"/>
              <a:t>Direct – Preferred </a:t>
            </a:r>
          </a:p>
          <a:p>
            <a:pPr lvl="1"/>
            <a:r>
              <a:rPr lang="en-US" dirty="0"/>
              <a:t>Via Portal – CargoSmart, </a:t>
            </a:r>
            <a:r>
              <a:rPr lang="en-US" dirty="0" err="1"/>
              <a:t>GTNexus</a:t>
            </a:r>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170020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SOLAS in brief</a:t>
            </a:r>
          </a:p>
          <a:p>
            <a:pPr marL="342900" lvl="1" indent="-342900"/>
            <a:r>
              <a:rPr lang="en-US" sz="1800" dirty="0">
                <a:solidFill>
                  <a:schemeClr val="tx1"/>
                </a:solidFill>
              </a:rPr>
              <a:t>e-Channels for Customers Submission</a:t>
            </a:r>
          </a:p>
          <a:p>
            <a:r>
              <a:rPr lang="en-US" dirty="0"/>
              <a:t>Implementation Strategy</a:t>
            </a:r>
          </a:p>
          <a:p>
            <a:endParaRPr lang="en-US" dirty="0"/>
          </a:p>
        </p:txBody>
      </p:sp>
    </p:spTree>
    <p:extLst>
      <p:ext uri="{BB962C8B-B14F-4D97-AF65-F5344CB8AC3E}">
        <p14:creationId xmlns:p14="http://schemas.microsoft.com/office/powerpoint/2010/main" val="65271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End</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829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SOLAS?</a:t>
            </a:r>
          </a:p>
        </p:txBody>
      </p:sp>
      <p:sp>
        <p:nvSpPr>
          <p:cNvPr id="3" name="Content Placeholder 2"/>
          <p:cNvSpPr>
            <a:spLocks noGrp="1"/>
          </p:cNvSpPr>
          <p:nvPr>
            <p:ph idx="1"/>
          </p:nvPr>
        </p:nvSpPr>
        <p:spPr>
          <a:xfrm>
            <a:off x="609598" y="1778000"/>
            <a:ext cx="8095490" cy="4609049"/>
          </a:xfrm>
        </p:spPr>
        <p:txBody>
          <a:bodyPr/>
          <a:lstStyle/>
          <a:p>
            <a:pPr>
              <a:spcBef>
                <a:spcPts val="0"/>
              </a:spcBef>
            </a:pPr>
            <a:r>
              <a:rPr lang="en-US" dirty="0"/>
              <a:t>To improve safety in the supply chain, the International Maritime Organization (IMO) has made amendments to the Safety of Life at Sea (SOLAS) convention indicating that all shippers must comply with mandatory container weight verification requirements, or Verified Gross Mass </a:t>
            </a:r>
            <a:r>
              <a:rPr lang="en-US" b="1" dirty="0"/>
              <a:t>(VGM)</a:t>
            </a:r>
            <a:r>
              <a:rPr lang="en-US" dirty="0"/>
              <a:t>, </a:t>
            </a:r>
            <a:r>
              <a:rPr lang="en-US" b="1" dirty="0"/>
              <a:t>effective July 1, 2016.</a:t>
            </a:r>
            <a:r>
              <a:rPr lang="en-US" dirty="0"/>
              <a:t> </a:t>
            </a:r>
          </a:p>
          <a:p>
            <a:pPr>
              <a:spcBef>
                <a:spcPts val="0"/>
              </a:spcBef>
            </a:pPr>
            <a:endParaRPr lang="en-US" dirty="0"/>
          </a:p>
          <a:p>
            <a:pPr>
              <a:spcBef>
                <a:spcPts val="0"/>
              </a:spcBef>
            </a:pPr>
            <a:r>
              <a:rPr lang="en-US" altLang="en-US" dirty="0"/>
              <a:t>IMO countries =  171 countries + 3 associate countries</a:t>
            </a:r>
          </a:p>
          <a:p>
            <a:pPr marL="0" lvl="0" indent="0">
              <a:lnSpc>
                <a:spcPct val="100000"/>
              </a:lnSpc>
              <a:spcBef>
                <a:spcPts val="0"/>
              </a:spcBef>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113" y="3971036"/>
            <a:ext cx="2734056" cy="258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09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Principles</a:t>
            </a:r>
          </a:p>
        </p:txBody>
      </p:sp>
      <p:sp>
        <p:nvSpPr>
          <p:cNvPr id="3" name="Content Placeholder 2"/>
          <p:cNvSpPr>
            <a:spLocks noGrp="1"/>
          </p:cNvSpPr>
          <p:nvPr>
            <p:ph idx="1"/>
          </p:nvPr>
        </p:nvSpPr>
        <p:spPr/>
        <p:txBody>
          <a:bodyPr/>
          <a:lstStyle/>
          <a:p>
            <a:pPr marL="0" lvl="0" indent="0">
              <a:lnSpc>
                <a:spcPct val="100000"/>
              </a:lnSpc>
              <a:spcBef>
                <a:spcPts val="0"/>
              </a:spcBef>
              <a:buNone/>
            </a:pPr>
            <a:endParaRPr lang="en-US" b="1" i="1" dirty="0"/>
          </a:p>
          <a:p>
            <a:pPr>
              <a:spcBef>
                <a:spcPts val="0"/>
              </a:spcBef>
            </a:pPr>
            <a:r>
              <a:rPr lang="en-US" b="1" i="1" dirty="0"/>
              <a:t>“No VGM, No loading.”</a:t>
            </a:r>
            <a:r>
              <a:rPr lang="en-US" dirty="0"/>
              <a:t>  OOCL will comply with the SOLAS regulation and so any laden container without a VGM is not permitted to load onto the vessel.</a:t>
            </a:r>
          </a:p>
          <a:p>
            <a:pPr>
              <a:spcBef>
                <a:spcPts val="0"/>
              </a:spcBef>
            </a:pPr>
            <a:endParaRPr lang="en-US" dirty="0"/>
          </a:p>
          <a:p>
            <a:r>
              <a:rPr lang="en-US" altLang="en-US" dirty="0"/>
              <a:t>Two permissible methods for weighing:</a:t>
            </a:r>
          </a:p>
          <a:p>
            <a:pPr lvl="1"/>
            <a:r>
              <a:rPr lang="en-US" altLang="en-US" dirty="0">
                <a:solidFill>
                  <a:srgbClr val="FF0000"/>
                </a:solidFill>
              </a:rPr>
              <a:t>Method 1</a:t>
            </a:r>
            <a:r>
              <a:rPr lang="en-US" altLang="en-US" dirty="0"/>
              <a:t>: Weigh the packed container.</a:t>
            </a:r>
          </a:p>
          <a:p>
            <a:pPr lvl="1"/>
            <a:r>
              <a:rPr lang="en-US" altLang="en-US" dirty="0">
                <a:solidFill>
                  <a:srgbClr val="FF0000"/>
                </a:solidFill>
              </a:rPr>
              <a:t>Method 2</a:t>
            </a:r>
            <a:r>
              <a:rPr lang="en-US" altLang="en-US" dirty="0"/>
              <a:t>: Weigh the cargo and other contents 			  and add tare weight of the container.</a:t>
            </a:r>
          </a:p>
          <a:p>
            <a:endParaRPr lang="en-US" altLang="en-US" dirty="0"/>
          </a:p>
          <a:p>
            <a:r>
              <a:rPr lang="en-US" altLang="en-US" dirty="0">
                <a:solidFill>
                  <a:srgbClr val="FF0000"/>
                </a:solidFill>
              </a:rPr>
              <a:t>Estimating weight is </a:t>
            </a:r>
            <a:r>
              <a:rPr lang="en-US" altLang="en-US" i="1" dirty="0">
                <a:solidFill>
                  <a:srgbClr val="FF0000"/>
                </a:solidFill>
              </a:rPr>
              <a:t>not </a:t>
            </a:r>
            <a:r>
              <a:rPr lang="en-US" altLang="en-US" dirty="0">
                <a:solidFill>
                  <a:srgbClr val="FF0000"/>
                </a:solidFill>
              </a:rPr>
              <a:t>permitted</a:t>
            </a:r>
            <a:r>
              <a:rPr lang="en-US" altLang="en-US" dirty="0"/>
              <a:t>.  Shipper must weigh or arrange for weighing of packed container or its contents. </a:t>
            </a:r>
          </a:p>
          <a:p>
            <a:pPr marL="457200" indent="-457200">
              <a:buNone/>
            </a:pPr>
            <a:endParaRPr lang="en-US" altLang="en-US" dirty="0"/>
          </a:p>
          <a:p>
            <a:pPr marL="0" lvl="0" indent="0">
              <a:lnSpc>
                <a:spcPct val="100000"/>
              </a:lnSpc>
              <a:spcBef>
                <a:spcPts val="0"/>
              </a:spcBef>
              <a:buNone/>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13"/>
          <p:cNvPicPr>
            <a:picLocks noChangeAspect="1"/>
          </p:cNvPicPr>
          <p:nvPr/>
        </p:nvPicPr>
        <p:blipFill>
          <a:blip r:embed="rId3"/>
          <a:stretch>
            <a:fillRect/>
          </a:stretch>
        </p:blipFill>
        <p:spPr>
          <a:xfrm>
            <a:off x="6159461" y="2893982"/>
            <a:ext cx="1090426" cy="766775"/>
          </a:xfrm>
          <a:prstGeom prst="rect">
            <a:avLst/>
          </a:prstGeom>
        </p:spPr>
      </p:pic>
      <p:pic>
        <p:nvPicPr>
          <p:cNvPr id="5" name="Picture 4"/>
          <p:cNvPicPr>
            <a:picLocks noChangeAspect="1"/>
          </p:cNvPicPr>
          <p:nvPr/>
        </p:nvPicPr>
        <p:blipFill>
          <a:blip r:embed="rId4"/>
          <a:stretch>
            <a:fillRect/>
          </a:stretch>
        </p:blipFill>
        <p:spPr>
          <a:xfrm>
            <a:off x="7253808" y="3319705"/>
            <a:ext cx="362423" cy="359363"/>
          </a:xfrm>
          <a:prstGeom prst="rect">
            <a:avLst/>
          </a:prstGeom>
        </p:spPr>
      </p:pic>
      <p:sp>
        <p:nvSpPr>
          <p:cNvPr id="6" name="TextBox 7"/>
          <p:cNvSpPr txBox="1"/>
          <p:nvPr/>
        </p:nvSpPr>
        <p:spPr>
          <a:xfrm>
            <a:off x="5981272" y="3652567"/>
            <a:ext cx="1900007" cy="276999"/>
          </a:xfrm>
          <a:prstGeom prst="rect">
            <a:avLst/>
          </a:prstGeom>
          <a:noFill/>
        </p:spPr>
        <p:txBody>
          <a:bodyPr wrap="none" rtlCol="0">
            <a:spAutoFit/>
          </a:bodyPr>
          <a:lstStyle/>
          <a:p>
            <a:r>
              <a:rPr lang="en-US" sz="1200" dirty="0">
                <a:ln w="0"/>
                <a:solidFill>
                  <a:schemeClr val="accent1"/>
                </a:solidFill>
                <a:effectLst>
                  <a:outerShdw blurRad="38100" dist="25400" dir="5400000" algn="ctr" rotWithShape="0">
                    <a:srgbClr val="6E747A">
                      <a:alpha val="43000"/>
                    </a:srgbClr>
                  </a:outerShdw>
                </a:effectLst>
              </a:rPr>
              <a:t>Packed </a:t>
            </a:r>
            <a:r>
              <a:rPr lang="en-US" sz="1200">
                <a:ln w="0"/>
                <a:solidFill>
                  <a:schemeClr val="accent1"/>
                </a:solidFill>
                <a:effectLst>
                  <a:outerShdw blurRad="38100" dist="25400" dir="5400000" algn="ctr" rotWithShape="0">
                    <a:srgbClr val="6E747A">
                      <a:alpha val="43000"/>
                    </a:srgbClr>
                  </a:outerShdw>
                </a:effectLst>
              </a:rPr>
              <a:t>Container Weight</a:t>
            </a:r>
            <a:endParaRPr lang="en-US" sz="1200" dirty="0">
              <a:ln w="0"/>
              <a:solidFill>
                <a:schemeClr val="accent1"/>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5"/>
          <a:stretch>
            <a:fillRect/>
          </a:stretch>
        </p:blipFill>
        <p:spPr>
          <a:xfrm>
            <a:off x="5981272" y="4047376"/>
            <a:ext cx="911494" cy="810962"/>
          </a:xfrm>
          <a:prstGeom prst="rect">
            <a:avLst/>
          </a:prstGeom>
        </p:spPr>
      </p:pic>
      <p:sp>
        <p:nvSpPr>
          <p:cNvPr id="8" name="Rectangle 7"/>
          <p:cNvSpPr/>
          <p:nvPr/>
        </p:nvSpPr>
        <p:spPr>
          <a:xfrm>
            <a:off x="7219618" y="4027275"/>
            <a:ext cx="523302" cy="880835"/>
          </a:xfrm>
          <a:prstGeom prst="rect">
            <a:avLst/>
          </a:prstGeom>
          <a:noFill/>
        </p:spPr>
        <p:txBody>
          <a:bodyPr wrap="none" lIns="91440" tIns="45720" rIns="91440" bIns="45720">
            <a:spAutoFit/>
          </a:bodyPr>
          <a:lstStyle/>
          <a:p>
            <a:pPr algn="ctr"/>
            <a:r>
              <a:rPr lang="en-US" sz="5400" dirty="0">
                <a:ln w="0"/>
                <a:solidFill>
                  <a:schemeClr val="tx1">
                    <a:lumMod val="65000"/>
                    <a:lumOff val="35000"/>
                  </a:schemeClr>
                </a:solidFill>
                <a:effectLst>
                  <a:outerShdw blurRad="38100" dist="19050" dir="2700000" algn="tl" rotWithShape="0">
                    <a:schemeClr val="dk1">
                      <a:alpha val="40000"/>
                    </a:schemeClr>
                  </a:outerShdw>
                </a:effectLst>
              </a:rPr>
              <a:t>+</a:t>
            </a:r>
            <a:endParaRPr lang="en-US" sz="54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endParaRPr>
          </a:p>
        </p:txBody>
      </p:sp>
      <p:pic>
        <p:nvPicPr>
          <p:cNvPr id="9" name="Picture 14"/>
          <p:cNvPicPr>
            <a:picLocks noChangeAspect="1"/>
          </p:cNvPicPr>
          <p:nvPr/>
        </p:nvPicPr>
        <p:blipFill>
          <a:blip r:embed="rId4"/>
          <a:stretch>
            <a:fillRect/>
          </a:stretch>
        </p:blipFill>
        <p:spPr>
          <a:xfrm>
            <a:off x="6869446" y="4452856"/>
            <a:ext cx="348181" cy="345241"/>
          </a:xfrm>
          <a:prstGeom prst="rect">
            <a:avLst/>
          </a:prstGeom>
        </p:spPr>
      </p:pic>
      <p:sp>
        <p:nvSpPr>
          <p:cNvPr id="10" name="TextBox 9"/>
          <p:cNvSpPr txBox="1"/>
          <p:nvPr/>
        </p:nvSpPr>
        <p:spPr>
          <a:xfrm>
            <a:off x="7660201" y="4828708"/>
            <a:ext cx="1366143" cy="276999"/>
          </a:xfrm>
          <a:prstGeom prst="rect">
            <a:avLst/>
          </a:prstGeom>
          <a:noFill/>
        </p:spPr>
        <p:txBody>
          <a:bodyPr wrap="none" rtlCol="0">
            <a:spAutoFit/>
          </a:bodyPr>
          <a:lstStyle/>
          <a:p>
            <a:r>
              <a:rPr lang="en-US" sz="1200" dirty="0">
                <a:ln w="0"/>
                <a:solidFill>
                  <a:schemeClr val="accent1"/>
                </a:solidFill>
                <a:effectLst>
                  <a:outerShdw blurRad="38100" dist="25400" dir="5400000" algn="ctr" rotWithShape="0">
                    <a:srgbClr val="6E747A">
                      <a:alpha val="43000"/>
                    </a:srgbClr>
                  </a:outerShdw>
                </a:effectLst>
              </a:rPr>
              <a:t>Tare on the plate</a:t>
            </a:r>
            <a:endParaRPr 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TextBox 10"/>
          <p:cNvSpPr txBox="1"/>
          <p:nvPr/>
        </p:nvSpPr>
        <p:spPr>
          <a:xfrm>
            <a:off x="5737863" y="4836242"/>
            <a:ext cx="1852751" cy="276999"/>
          </a:xfrm>
          <a:prstGeom prst="rect">
            <a:avLst/>
          </a:prstGeom>
          <a:noFill/>
        </p:spPr>
        <p:txBody>
          <a:bodyPr wrap="none" rtlCol="0">
            <a:spAutoFit/>
          </a:bodyPr>
          <a:lstStyle/>
          <a:p>
            <a:r>
              <a:rPr lang="en-US" sz="1200" dirty="0">
                <a:ln w="0"/>
                <a:solidFill>
                  <a:schemeClr val="accent1"/>
                </a:solidFill>
                <a:effectLst>
                  <a:outerShdw blurRad="38100" dist="25400" dir="5400000" algn="ctr" rotWithShape="0">
                    <a:srgbClr val="6E747A">
                      <a:alpha val="43000"/>
                    </a:srgbClr>
                  </a:outerShdw>
                </a:effectLst>
              </a:rPr>
              <a:t>Cargo + Dunnage Weight</a:t>
            </a:r>
            <a:endParaRPr lang="en-US" sz="1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12" name="Picture 13"/>
          <p:cNvPicPr>
            <a:picLocks noChangeAspect="1"/>
          </p:cNvPicPr>
          <p:nvPr/>
        </p:nvPicPr>
        <p:blipFill>
          <a:blip r:embed="rId3"/>
          <a:stretch>
            <a:fillRect/>
          </a:stretch>
        </p:blipFill>
        <p:spPr>
          <a:xfrm>
            <a:off x="7748589" y="4069467"/>
            <a:ext cx="1090426" cy="766775"/>
          </a:xfrm>
          <a:prstGeom prst="rect">
            <a:avLst/>
          </a:prstGeom>
        </p:spPr>
      </p:pic>
    </p:spTree>
    <p:extLst>
      <p:ext uri="{BB962C8B-B14F-4D97-AF65-F5344CB8AC3E}">
        <p14:creationId xmlns:p14="http://schemas.microsoft.com/office/powerpoint/2010/main" val="306744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Regional Operation Model</a:t>
            </a:r>
          </a:p>
        </p:txBody>
      </p:sp>
      <p:sp>
        <p:nvSpPr>
          <p:cNvPr id="6" name="Text Placeholder 5"/>
          <p:cNvSpPr>
            <a:spLocks noGrp="1"/>
          </p:cNvSpPr>
          <p:nvPr>
            <p:ph type="body" idx="1"/>
          </p:nvPr>
        </p:nvSpPr>
        <p:spPr>
          <a:xfrm>
            <a:off x="609598" y="4527448"/>
            <a:ext cx="6347715" cy="1111352"/>
          </a:xfrm>
        </p:spPr>
        <p:txBody>
          <a:bodyPr>
            <a:normAutofit fontScale="92500"/>
          </a:bodyPr>
          <a:lstStyle/>
          <a:p>
            <a:r>
              <a:rPr lang="en-US" b="1" dirty="0"/>
              <a:t>Model A – Shipper submit VGM to Terminal via Carrier</a:t>
            </a:r>
          </a:p>
          <a:p>
            <a:pPr fontAlgn="base"/>
            <a:r>
              <a:rPr lang="en-US" b="1" dirty="0"/>
              <a:t>Model B – Carrier as Cargo Operator submit VGM to Feeder operator / Vessel Operator</a:t>
            </a:r>
          </a:p>
        </p:txBody>
      </p:sp>
    </p:spTree>
    <p:extLst>
      <p:ext uri="{BB962C8B-B14F-4D97-AF65-F5344CB8AC3E}">
        <p14:creationId xmlns:p14="http://schemas.microsoft.com/office/powerpoint/2010/main" val="3892465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rot="10800000">
            <a:off x="5546017" y="5788548"/>
            <a:ext cx="45719" cy="173120"/>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1" name="Rectangle 50"/>
          <p:cNvSpPr/>
          <p:nvPr/>
        </p:nvSpPr>
        <p:spPr>
          <a:xfrm rot="10800000">
            <a:off x="1375454" y="5793038"/>
            <a:ext cx="45719" cy="173120"/>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2" name="Rectangle 51"/>
          <p:cNvSpPr/>
          <p:nvPr/>
        </p:nvSpPr>
        <p:spPr>
          <a:xfrm rot="10800000" flipV="1">
            <a:off x="1375453" y="5970446"/>
            <a:ext cx="4216282" cy="45719"/>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Title 7"/>
          <p:cNvSpPr>
            <a:spLocks noGrp="1"/>
          </p:cNvSpPr>
          <p:nvPr>
            <p:ph type="title"/>
          </p:nvPr>
        </p:nvSpPr>
        <p:spPr/>
        <p:txBody>
          <a:bodyPr>
            <a:normAutofit fontScale="90000"/>
          </a:bodyPr>
          <a:lstStyle/>
          <a:p>
            <a:r>
              <a:rPr lang="en-US" b="1" dirty="0"/>
              <a:t>Model A - Shipper submit VGM to Terminal via Carrier</a:t>
            </a:r>
            <a:br>
              <a:rPr lang="en-US" dirty="0"/>
            </a:br>
            <a:endParaRPr lang="en-US" b="1" dirty="0"/>
          </a:p>
        </p:txBody>
      </p:sp>
      <p:sp>
        <p:nvSpPr>
          <p:cNvPr id="6" name="Content Placeholder 5"/>
          <p:cNvSpPr>
            <a:spLocks noGrp="1"/>
          </p:cNvSpPr>
          <p:nvPr>
            <p:ph idx="1"/>
          </p:nvPr>
        </p:nvSpPr>
        <p:spPr>
          <a:xfrm>
            <a:off x="609599" y="1778001"/>
            <a:ext cx="6627542" cy="2983942"/>
          </a:xfrm>
        </p:spPr>
        <p:txBody>
          <a:bodyPr>
            <a:normAutofit fontScale="85000" lnSpcReduction="20000"/>
          </a:bodyPr>
          <a:lstStyle/>
          <a:p>
            <a:pPr fontAlgn="base"/>
            <a:r>
              <a:rPr lang="en-US" dirty="0"/>
              <a:t>OOCL obtain VGM from Shipper and Submit VGM to Terminal</a:t>
            </a:r>
          </a:p>
          <a:p>
            <a:pPr lvl="1" fontAlgn="base"/>
            <a:r>
              <a:rPr lang="en-US" dirty="0"/>
              <a:t>OOCL provides VGM cutoff to Shipper or authorized “Booking party” representing the shipper.</a:t>
            </a:r>
          </a:p>
          <a:p>
            <a:pPr lvl="1" fontAlgn="base"/>
            <a:r>
              <a:rPr lang="en-US" dirty="0"/>
              <a:t>Shipper to maintain Copy of VGM as per local DG shipping rules.</a:t>
            </a:r>
          </a:p>
          <a:p>
            <a:pPr lvl="1" fontAlgn="base"/>
            <a:r>
              <a:rPr lang="en-US" dirty="0"/>
              <a:t>Booking Party ensures submission of VGM within cutoff to the shipping Line (via MOC, VERMAS, OOCL Lite Mobile App)</a:t>
            </a:r>
          </a:p>
          <a:p>
            <a:pPr lvl="1" fontAlgn="base"/>
            <a:r>
              <a:rPr lang="en-US" dirty="0"/>
              <a:t>OOCL approves or rejects VGM. Status available on MOC against Shipment.</a:t>
            </a:r>
          </a:p>
          <a:p>
            <a:pPr lvl="1" fontAlgn="base"/>
            <a:r>
              <a:rPr lang="en-US" dirty="0"/>
              <a:t>In case rejected by Line then shipper needs to take suitable action.</a:t>
            </a:r>
          </a:p>
          <a:p>
            <a:pPr lvl="1" fontAlgn="base"/>
            <a:r>
              <a:rPr lang="en-US" dirty="0"/>
              <a:t>OOCL submits VGM to the terminal.</a:t>
            </a:r>
          </a:p>
          <a:p>
            <a:pPr lvl="1" fontAlgn="base"/>
            <a:r>
              <a:rPr lang="en-US" dirty="0"/>
              <a:t>No VGM or Payload Exceeded – No Load. </a:t>
            </a:r>
          </a:p>
        </p:txBody>
      </p:sp>
      <p:sp>
        <p:nvSpPr>
          <p:cNvPr id="25" name="Rounded Rectangle 24"/>
          <p:cNvSpPr/>
          <p:nvPr/>
        </p:nvSpPr>
        <p:spPr>
          <a:xfrm>
            <a:off x="7265160" y="2205483"/>
            <a:ext cx="1502797" cy="2114212"/>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3530" y="5907821"/>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Booking</a:t>
            </a:r>
          </a:p>
        </p:txBody>
      </p:sp>
      <p:sp>
        <p:nvSpPr>
          <p:cNvPr id="32" name="Rectangle 31"/>
          <p:cNvSpPr/>
          <p:nvPr/>
        </p:nvSpPr>
        <p:spPr>
          <a:xfrm>
            <a:off x="2612002" y="5907821"/>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CT Arrives Terminal</a:t>
            </a:r>
          </a:p>
        </p:txBody>
      </p:sp>
      <p:sp>
        <p:nvSpPr>
          <p:cNvPr id="33" name="Rectangle 32"/>
          <p:cNvSpPr/>
          <p:nvPr/>
        </p:nvSpPr>
        <p:spPr>
          <a:xfrm>
            <a:off x="4163918" y="5907821"/>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Customer</a:t>
            </a:r>
          </a:p>
          <a:p>
            <a:pPr algn="ctr"/>
            <a:r>
              <a:rPr lang="en-US" sz="800" b="1">
                <a:solidFill>
                  <a:schemeClr val="tx2"/>
                </a:solidFill>
              </a:rPr>
              <a:t>VGM </a:t>
            </a:r>
            <a:r>
              <a:rPr lang="en-US" sz="800" b="1" dirty="0">
                <a:solidFill>
                  <a:schemeClr val="tx2"/>
                </a:solidFill>
              </a:rPr>
              <a:t>Cutoff</a:t>
            </a:r>
          </a:p>
        </p:txBody>
      </p:sp>
      <p:sp>
        <p:nvSpPr>
          <p:cNvPr id="34" name="Rectangle 33"/>
          <p:cNvSpPr/>
          <p:nvPr/>
        </p:nvSpPr>
        <p:spPr>
          <a:xfrm>
            <a:off x="6683464" y="5902569"/>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Vessel Sails</a:t>
            </a:r>
          </a:p>
        </p:txBody>
      </p:sp>
      <p:sp>
        <p:nvSpPr>
          <p:cNvPr id="35" name="Rounded Rectangular Callout 34"/>
          <p:cNvSpPr/>
          <p:nvPr/>
        </p:nvSpPr>
        <p:spPr>
          <a:xfrm>
            <a:off x="1239634" y="4928640"/>
            <a:ext cx="1216550" cy="347472"/>
          </a:xfrm>
          <a:prstGeom prst="wedgeRoundRectCallout">
            <a:avLst>
              <a:gd name="adj1" fmla="val -20180"/>
              <a:gd name="adj2" fmla="val 62500"/>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VGM Submission</a:t>
            </a:r>
          </a:p>
        </p:txBody>
      </p:sp>
      <p:sp>
        <p:nvSpPr>
          <p:cNvPr id="36" name="Rounded Rectangular Callout 35"/>
          <p:cNvSpPr/>
          <p:nvPr/>
        </p:nvSpPr>
        <p:spPr>
          <a:xfrm>
            <a:off x="6457510" y="5045321"/>
            <a:ext cx="1216550" cy="347472"/>
          </a:xfrm>
          <a:prstGeom prst="wedgeRoundRectCallout">
            <a:avLst>
              <a:gd name="adj1" fmla="val 6618"/>
              <a:gd name="adj2" fmla="val 7851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2nd VGM</a:t>
            </a:r>
          </a:p>
          <a:p>
            <a:pPr algn="ctr"/>
            <a:r>
              <a:rPr lang="en-US" sz="1100" dirty="0"/>
              <a:t>@</a:t>
            </a:r>
            <a:r>
              <a:rPr lang="en-US" sz="1100"/>
              <a:t>Loading</a:t>
            </a:r>
            <a:endParaRPr lang="en-US" sz="1100" dirty="0"/>
          </a:p>
        </p:txBody>
      </p:sp>
      <p:sp>
        <p:nvSpPr>
          <p:cNvPr id="37" name="Rounded Rectangular Callout 36"/>
          <p:cNvSpPr/>
          <p:nvPr/>
        </p:nvSpPr>
        <p:spPr>
          <a:xfrm>
            <a:off x="7458617" y="3650258"/>
            <a:ext cx="1216550" cy="229108"/>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Container Event</a:t>
            </a:r>
          </a:p>
        </p:txBody>
      </p:sp>
      <p:sp>
        <p:nvSpPr>
          <p:cNvPr id="38" name="Rounded Rectangular Callout 37"/>
          <p:cNvSpPr/>
          <p:nvPr/>
        </p:nvSpPr>
        <p:spPr>
          <a:xfrm>
            <a:off x="5140965" y="5045321"/>
            <a:ext cx="1216550" cy="347472"/>
          </a:xfrm>
          <a:prstGeom prst="wedgeRoundRectCallout">
            <a:avLst>
              <a:gd name="adj1" fmla="val 6570"/>
              <a:gd name="adj2" fmla="val 98661"/>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1st BAPLIE</a:t>
            </a:r>
          </a:p>
        </p:txBody>
      </p:sp>
      <p:sp>
        <p:nvSpPr>
          <p:cNvPr id="39" name="Rounded Rectangular Callout 38"/>
          <p:cNvSpPr/>
          <p:nvPr/>
        </p:nvSpPr>
        <p:spPr>
          <a:xfrm>
            <a:off x="7760468" y="5045321"/>
            <a:ext cx="1216550" cy="347472"/>
          </a:xfrm>
          <a:prstGeom prst="wedgeRoundRectCallout">
            <a:avLst>
              <a:gd name="adj1" fmla="val -20833"/>
              <a:gd name="adj2" fmla="val 99113"/>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Final BAPLIE</a:t>
            </a:r>
          </a:p>
        </p:txBody>
      </p:sp>
      <p:sp>
        <p:nvSpPr>
          <p:cNvPr id="40" name="Rounded Rectangular Callout 39"/>
          <p:cNvSpPr/>
          <p:nvPr/>
        </p:nvSpPr>
        <p:spPr>
          <a:xfrm>
            <a:off x="7458617" y="4011578"/>
            <a:ext cx="1216550" cy="227775"/>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*BAPLIE</a:t>
            </a:r>
          </a:p>
        </p:txBody>
      </p:sp>
      <p:sp>
        <p:nvSpPr>
          <p:cNvPr id="41" name="Rectangle 40"/>
          <p:cNvSpPr/>
          <p:nvPr/>
        </p:nvSpPr>
        <p:spPr>
          <a:xfrm>
            <a:off x="1367624" y="5392793"/>
            <a:ext cx="45719" cy="173120"/>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2" name="Rectangle 41"/>
          <p:cNvSpPr/>
          <p:nvPr/>
        </p:nvSpPr>
        <p:spPr>
          <a:xfrm>
            <a:off x="4594161" y="5392793"/>
            <a:ext cx="45719" cy="173120"/>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3" name="Rectangle 42"/>
          <p:cNvSpPr/>
          <p:nvPr/>
        </p:nvSpPr>
        <p:spPr>
          <a:xfrm flipV="1">
            <a:off x="1367624" y="5342785"/>
            <a:ext cx="3270561" cy="45719"/>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4" name="Rounded Rectangular Callout 43"/>
          <p:cNvSpPr/>
          <p:nvPr/>
        </p:nvSpPr>
        <p:spPr>
          <a:xfrm>
            <a:off x="7408283" y="2770456"/>
            <a:ext cx="1216550" cy="229108"/>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VGM Submission</a:t>
            </a:r>
          </a:p>
        </p:txBody>
      </p:sp>
      <p:sp>
        <p:nvSpPr>
          <p:cNvPr id="26" name="Pentagon 25"/>
          <p:cNvSpPr/>
          <p:nvPr/>
        </p:nvSpPr>
        <p:spPr>
          <a:xfrm>
            <a:off x="609599" y="5565913"/>
            <a:ext cx="8368593" cy="222636"/>
          </a:xfrm>
          <a:prstGeom prst="homePlat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9777" y="5502302"/>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86323" y="5502302"/>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957785" y="5502302"/>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38239" y="5502302"/>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ular Callout 45"/>
          <p:cNvSpPr/>
          <p:nvPr/>
        </p:nvSpPr>
        <p:spPr>
          <a:xfrm>
            <a:off x="2706820" y="4935678"/>
            <a:ext cx="1216550" cy="347472"/>
          </a:xfrm>
          <a:prstGeom prst="wedgeRoundRectCallout">
            <a:avLst>
              <a:gd name="adj1" fmla="val -22140"/>
              <a:gd name="adj2" fmla="val 64787"/>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1st VGM</a:t>
            </a:r>
          </a:p>
          <a:p>
            <a:pPr algn="ctr"/>
            <a:r>
              <a:rPr lang="en-US" sz="1100" dirty="0"/>
              <a:t>@</a:t>
            </a:r>
            <a:r>
              <a:rPr lang="en-US" sz="1100"/>
              <a:t>Gate-in</a:t>
            </a:r>
            <a:endParaRPr lang="en-US" sz="1100" dirty="0"/>
          </a:p>
        </p:txBody>
      </p:sp>
      <p:sp>
        <p:nvSpPr>
          <p:cNvPr id="47" name="Rounded Rectangular Callout 46"/>
          <p:cNvSpPr/>
          <p:nvPr/>
        </p:nvSpPr>
        <p:spPr>
          <a:xfrm>
            <a:off x="7414986" y="3064170"/>
            <a:ext cx="1216550" cy="492714"/>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Container Arrival/ Pre-Loading List/ VERMAS</a:t>
            </a:r>
          </a:p>
        </p:txBody>
      </p:sp>
      <p:sp>
        <p:nvSpPr>
          <p:cNvPr id="53" name="Rounded Rectangular Callout 52"/>
          <p:cNvSpPr/>
          <p:nvPr/>
        </p:nvSpPr>
        <p:spPr>
          <a:xfrm>
            <a:off x="1506214" y="6273664"/>
            <a:ext cx="1216550" cy="347472"/>
          </a:xfrm>
          <a:prstGeom prst="wedgeRoundRectCallout">
            <a:avLst>
              <a:gd name="adj1" fmla="val -22794"/>
              <a:gd name="adj2" fmla="val -118279"/>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Container</a:t>
            </a:r>
            <a:r>
              <a:rPr lang="en-US" sz="900"/>
              <a:t> Arrival List/ VERMAS</a:t>
            </a:r>
            <a:endParaRPr lang="en-US" sz="900" dirty="0"/>
          </a:p>
        </p:txBody>
      </p:sp>
      <p:sp>
        <p:nvSpPr>
          <p:cNvPr id="45" name="Rectangle 44"/>
          <p:cNvSpPr/>
          <p:nvPr/>
        </p:nvSpPr>
        <p:spPr>
          <a:xfrm>
            <a:off x="7155985" y="2376351"/>
            <a:ext cx="1721146"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Data Exchange</a:t>
            </a:r>
          </a:p>
        </p:txBody>
      </p:sp>
      <p:sp>
        <p:nvSpPr>
          <p:cNvPr id="54" name="Rounded Rectangular Callout 53"/>
          <p:cNvSpPr/>
          <p:nvPr/>
        </p:nvSpPr>
        <p:spPr>
          <a:xfrm>
            <a:off x="3635401" y="6273664"/>
            <a:ext cx="1216550" cy="347472"/>
          </a:xfrm>
          <a:prstGeom prst="wedgeRoundRectCallout">
            <a:avLst>
              <a:gd name="adj1" fmla="val -31406"/>
              <a:gd name="adj2" fmla="val -110055"/>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Pre-Loading List</a:t>
            </a:r>
          </a:p>
        </p:txBody>
      </p:sp>
      <p:sp>
        <p:nvSpPr>
          <p:cNvPr id="55" name="Rectangle 54"/>
          <p:cNvSpPr/>
          <p:nvPr/>
        </p:nvSpPr>
        <p:spPr>
          <a:xfrm>
            <a:off x="2919906" y="6278123"/>
            <a:ext cx="542514"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or</a:t>
            </a:r>
          </a:p>
        </p:txBody>
      </p:sp>
      <p:cxnSp>
        <p:nvCxnSpPr>
          <p:cNvPr id="3" name="Straight Arrow Connector 2"/>
          <p:cNvCxnSpPr>
            <a:stCxn id="55" idx="3"/>
            <a:endCxn id="54" idx="1"/>
          </p:cNvCxnSpPr>
          <p:nvPr/>
        </p:nvCxnSpPr>
        <p:spPr>
          <a:xfrm>
            <a:off x="3462420" y="6447400"/>
            <a:ext cx="1729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5" idx="1"/>
            <a:endCxn id="53" idx="3"/>
          </p:cNvCxnSpPr>
          <p:nvPr/>
        </p:nvCxnSpPr>
        <p:spPr>
          <a:xfrm flipH="1">
            <a:off x="2722764" y="6447400"/>
            <a:ext cx="197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915112" y="6450660"/>
            <a:ext cx="2061906" cy="230832"/>
          </a:xfrm>
          <a:prstGeom prst="rect">
            <a:avLst/>
          </a:prstGeom>
          <a:noFill/>
        </p:spPr>
        <p:txBody>
          <a:bodyPr wrap="square" rtlCol="0">
            <a:spAutoFit/>
          </a:bodyPr>
          <a:lstStyle/>
          <a:p>
            <a:r>
              <a:rPr lang="en-US" sz="900" dirty="0">
                <a:solidFill>
                  <a:srgbClr val="FF0000"/>
                </a:solidFill>
              </a:rPr>
              <a:t>*When OOCL is the vessel operator</a:t>
            </a:r>
          </a:p>
        </p:txBody>
      </p:sp>
      <p:sp>
        <p:nvSpPr>
          <p:cNvPr id="58" name="Rectangle 57"/>
          <p:cNvSpPr/>
          <p:nvPr/>
        </p:nvSpPr>
        <p:spPr>
          <a:xfrm>
            <a:off x="5119628" y="5907821"/>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Terminal</a:t>
            </a:r>
          </a:p>
          <a:p>
            <a:pPr algn="ctr"/>
            <a:r>
              <a:rPr lang="en-US" sz="800" b="1" dirty="0">
                <a:solidFill>
                  <a:schemeClr val="tx2"/>
                </a:solidFill>
              </a:rPr>
              <a:t>VGM Cutoff</a:t>
            </a:r>
          </a:p>
        </p:txBody>
      </p:sp>
      <p:sp>
        <p:nvSpPr>
          <p:cNvPr id="59" name="Oval 58"/>
          <p:cNvSpPr/>
          <p:nvPr/>
        </p:nvSpPr>
        <p:spPr>
          <a:xfrm>
            <a:off x="5393949" y="5502302"/>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33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0" fontAlgn="base"/>
            <a:r>
              <a:rPr lang="en-US" sz="2800" b="1" dirty="0"/>
              <a:t>Model B – Carrier submit VGM to Feeder Operator</a:t>
            </a:r>
            <a:endParaRPr lang="en-US" sz="2800" dirty="0"/>
          </a:p>
        </p:txBody>
      </p:sp>
      <p:sp>
        <p:nvSpPr>
          <p:cNvPr id="6" name="Content Placeholder 5"/>
          <p:cNvSpPr>
            <a:spLocks noGrp="1"/>
          </p:cNvSpPr>
          <p:nvPr>
            <p:ph idx="1"/>
          </p:nvPr>
        </p:nvSpPr>
        <p:spPr>
          <a:xfrm>
            <a:off x="609598" y="1778000"/>
            <a:ext cx="8004049" cy="4609049"/>
          </a:xfrm>
        </p:spPr>
        <p:txBody>
          <a:bodyPr>
            <a:normAutofit/>
          </a:bodyPr>
          <a:lstStyle/>
          <a:p>
            <a:pPr lvl="1" fontAlgn="base"/>
            <a:r>
              <a:rPr lang="en-US" dirty="0"/>
              <a:t>OOCL obtain VGM from Shipper and Submit VGM to Feeder </a:t>
            </a:r>
            <a:r>
              <a:rPr lang="en-US" dirty="0" err="1"/>
              <a:t>OperatorOOCL</a:t>
            </a:r>
            <a:r>
              <a:rPr lang="en-US" dirty="0"/>
              <a:t> provides VGM cutoff to Shipper or authorized “Booking party” representing the shipper.</a:t>
            </a:r>
          </a:p>
          <a:p>
            <a:pPr lvl="1" fontAlgn="base"/>
            <a:r>
              <a:rPr lang="en-US" dirty="0"/>
              <a:t>Shipper to maintain Copy of VGM as per local DG shipping rules.</a:t>
            </a:r>
          </a:p>
          <a:p>
            <a:pPr lvl="1" fontAlgn="base"/>
            <a:r>
              <a:rPr lang="en-US" dirty="0"/>
              <a:t>Booking Party ensures submission of VGM within cutoff to the shipping Line (via MOC, VERMAS, OOCL Lite Mobile App)</a:t>
            </a:r>
          </a:p>
          <a:p>
            <a:pPr lvl="1" fontAlgn="base"/>
            <a:r>
              <a:rPr lang="en-US" dirty="0"/>
              <a:t>OOCL approves or rejects VGM. Status available on MOC against Shipment.</a:t>
            </a:r>
          </a:p>
          <a:p>
            <a:pPr lvl="1" fontAlgn="base"/>
            <a:r>
              <a:rPr lang="en-US" dirty="0"/>
              <a:t>In case rejected by Line then shipper needs to take suitable action.</a:t>
            </a:r>
          </a:p>
          <a:p>
            <a:pPr lvl="1" fontAlgn="base"/>
            <a:r>
              <a:rPr lang="en-US" dirty="0"/>
              <a:t>OOCL submits VGM to the Vessel Operator.</a:t>
            </a:r>
          </a:p>
          <a:p>
            <a:pPr lvl="1" fontAlgn="base"/>
            <a:r>
              <a:rPr lang="en-US" dirty="0"/>
              <a:t>No VGM or Payload Exceeded – No Load. </a:t>
            </a:r>
          </a:p>
          <a:p>
            <a:pPr fontAlgn="base"/>
            <a:endParaRPr lang="en-US" dirty="0"/>
          </a:p>
        </p:txBody>
      </p:sp>
      <p:grpSp>
        <p:nvGrpSpPr>
          <p:cNvPr id="28" name="Group 27"/>
          <p:cNvGrpSpPr/>
          <p:nvPr/>
        </p:nvGrpSpPr>
        <p:grpSpPr>
          <a:xfrm rot="10800000">
            <a:off x="1229598" y="5907329"/>
            <a:ext cx="3586581" cy="223127"/>
            <a:chOff x="1367624" y="5366639"/>
            <a:chExt cx="3586581" cy="223127"/>
          </a:xfrm>
        </p:grpSpPr>
        <p:sp>
          <p:nvSpPr>
            <p:cNvPr id="29" name="Rectangle 28"/>
            <p:cNvSpPr/>
            <p:nvPr/>
          </p:nvSpPr>
          <p:spPr>
            <a:xfrm>
              <a:off x="1367624" y="5416646"/>
              <a:ext cx="45719" cy="173120"/>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0" name="Rectangle 29"/>
            <p:cNvSpPr/>
            <p:nvPr/>
          </p:nvSpPr>
          <p:spPr>
            <a:xfrm>
              <a:off x="4908486" y="5416646"/>
              <a:ext cx="45719" cy="173120"/>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1" name="Rectangle 30"/>
            <p:cNvSpPr/>
            <p:nvPr/>
          </p:nvSpPr>
          <p:spPr>
            <a:xfrm flipV="1">
              <a:off x="1367624" y="5366639"/>
              <a:ext cx="3586581" cy="45719"/>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33" name="Rectangle 32"/>
          <p:cNvSpPr/>
          <p:nvPr/>
        </p:nvSpPr>
        <p:spPr>
          <a:xfrm>
            <a:off x="393121" y="6325289"/>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Booking</a:t>
            </a:r>
          </a:p>
        </p:txBody>
      </p:sp>
      <p:sp>
        <p:nvSpPr>
          <p:cNvPr id="40" name="Rectangle 39"/>
          <p:cNvSpPr/>
          <p:nvPr/>
        </p:nvSpPr>
        <p:spPr>
          <a:xfrm>
            <a:off x="2276315" y="6320024"/>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CT Arrives Terminal</a:t>
            </a:r>
          </a:p>
        </p:txBody>
      </p:sp>
      <p:sp>
        <p:nvSpPr>
          <p:cNvPr id="41" name="Rectangle 40"/>
          <p:cNvSpPr/>
          <p:nvPr/>
        </p:nvSpPr>
        <p:spPr>
          <a:xfrm>
            <a:off x="4321791" y="5090412"/>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Feeder VGM Cutoff</a:t>
            </a:r>
          </a:p>
        </p:txBody>
      </p:sp>
      <p:sp>
        <p:nvSpPr>
          <p:cNvPr id="42" name="Rectangle 41"/>
          <p:cNvSpPr/>
          <p:nvPr/>
        </p:nvSpPr>
        <p:spPr>
          <a:xfrm>
            <a:off x="7161482" y="6356649"/>
            <a:ext cx="898498" cy="292261"/>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Vessel Sails</a:t>
            </a:r>
          </a:p>
        </p:txBody>
      </p:sp>
      <p:sp>
        <p:nvSpPr>
          <p:cNvPr id="43" name="Rounded Rectangular Callout 42"/>
          <p:cNvSpPr/>
          <p:nvPr/>
        </p:nvSpPr>
        <p:spPr>
          <a:xfrm>
            <a:off x="446661" y="5252018"/>
            <a:ext cx="1216550" cy="347472"/>
          </a:xfrm>
          <a:prstGeom prst="wedgeRoundRectCallout">
            <a:avLst>
              <a:gd name="adj1" fmla="val -20180"/>
              <a:gd name="adj2" fmla="val 62500"/>
              <a:gd name="adj3" fmla="val 1666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VGM Submission</a:t>
            </a:r>
          </a:p>
        </p:txBody>
      </p:sp>
      <p:sp>
        <p:nvSpPr>
          <p:cNvPr id="44" name="Rounded Rectangular Callout 43"/>
          <p:cNvSpPr/>
          <p:nvPr/>
        </p:nvSpPr>
        <p:spPr>
          <a:xfrm>
            <a:off x="7183871" y="5190754"/>
            <a:ext cx="1216550" cy="347472"/>
          </a:xfrm>
          <a:prstGeom prst="wedgeRoundRectCallout">
            <a:avLst>
              <a:gd name="adj1" fmla="val -24101"/>
              <a:gd name="adj2" fmla="val 83095"/>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2nd VGM</a:t>
            </a:r>
          </a:p>
          <a:p>
            <a:pPr algn="ctr"/>
            <a:r>
              <a:rPr lang="en-US" sz="1100" dirty="0"/>
              <a:t>@</a:t>
            </a:r>
            <a:r>
              <a:rPr lang="en-US" sz="1100"/>
              <a:t>Loading</a:t>
            </a:r>
            <a:endParaRPr lang="en-US" sz="1100" dirty="0"/>
          </a:p>
        </p:txBody>
      </p:sp>
      <p:grpSp>
        <p:nvGrpSpPr>
          <p:cNvPr id="49" name="Group 48"/>
          <p:cNvGrpSpPr/>
          <p:nvPr/>
        </p:nvGrpSpPr>
        <p:grpSpPr>
          <a:xfrm>
            <a:off x="1229598" y="5473826"/>
            <a:ext cx="3586581" cy="223127"/>
            <a:chOff x="1367624" y="5366639"/>
            <a:chExt cx="3586581" cy="223127"/>
          </a:xfrm>
        </p:grpSpPr>
        <p:sp>
          <p:nvSpPr>
            <p:cNvPr id="50" name="Rectangle 49"/>
            <p:cNvSpPr/>
            <p:nvPr/>
          </p:nvSpPr>
          <p:spPr>
            <a:xfrm>
              <a:off x="1367624" y="5416646"/>
              <a:ext cx="45719" cy="173120"/>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1" name="Rectangle 50"/>
            <p:cNvSpPr/>
            <p:nvPr/>
          </p:nvSpPr>
          <p:spPr>
            <a:xfrm>
              <a:off x="4908486" y="5416646"/>
              <a:ext cx="45719" cy="173120"/>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2" name="Rectangle 51"/>
            <p:cNvSpPr/>
            <p:nvPr/>
          </p:nvSpPr>
          <p:spPr>
            <a:xfrm flipV="1">
              <a:off x="1367624" y="5366639"/>
              <a:ext cx="3586581" cy="45719"/>
            </a:xfrm>
            <a:prstGeom prst="rect">
              <a:avLst/>
            </a:prstGeom>
            <a:solidFill>
              <a:schemeClr val="accent1">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54" name="Pentagon 53"/>
          <p:cNvSpPr/>
          <p:nvPr/>
        </p:nvSpPr>
        <p:spPr>
          <a:xfrm>
            <a:off x="137495" y="5696954"/>
            <a:ext cx="8368593" cy="222636"/>
          </a:xfrm>
          <a:prstGeom prst="homePlat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09597" y="5980593"/>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37960" y="5974758"/>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02186" y="5932668"/>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67230" y="5368505"/>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ular Callout 58"/>
          <p:cNvSpPr/>
          <p:nvPr/>
        </p:nvSpPr>
        <p:spPr>
          <a:xfrm>
            <a:off x="2343047" y="5270987"/>
            <a:ext cx="1216550" cy="347472"/>
          </a:xfrm>
          <a:prstGeom prst="wedgeRoundRectCallout">
            <a:avLst>
              <a:gd name="adj1" fmla="val -22140"/>
              <a:gd name="adj2" fmla="val 64787"/>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1st VGM</a:t>
            </a:r>
          </a:p>
          <a:p>
            <a:pPr algn="ctr"/>
            <a:r>
              <a:rPr lang="en-US" sz="1100" dirty="0"/>
              <a:t>@Gate-in</a:t>
            </a:r>
          </a:p>
        </p:txBody>
      </p:sp>
      <p:sp>
        <p:nvSpPr>
          <p:cNvPr id="61" name="Rounded Rectangular Callout 60"/>
          <p:cNvSpPr/>
          <p:nvPr/>
        </p:nvSpPr>
        <p:spPr>
          <a:xfrm>
            <a:off x="4351402" y="6012167"/>
            <a:ext cx="1216550" cy="347472"/>
          </a:xfrm>
          <a:prstGeom prst="wedgeRoundRectCallout">
            <a:avLst>
              <a:gd name="adj1" fmla="val -22140"/>
              <a:gd name="adj2" fmla="val -77089"/>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VGM Report</a:t>
            </a:r>
          </a:p>
        </p:txBody>
      </p:sp>
      <p:grpSp>
        <p:nvGrpSpPr>
          <p:cNvPr id="2" name="Group 1"/>
          <p:cNvGrpSpPr/>
          <p:nvPr/>
        </p:nvGrpSpPr>
        <p:grpSpPr>
          <a:xfrm>
            <a:off x="7476067" y="3888928"/>
            <a:ext cx="1721146" cy="1340567"/>
            <a:chOff x="385129" y="4289044"/>
            <a:chExt cx="1721146" cy="1340567"/>
          </a:xfrm>
        </p:grpSpPr>
        <p:sp>
          <p:nvSpPr>
            <p:cNvPr id="32" name="Rounded Rectangle 31"/>
            <p:cNvSpPr/>
            <p:nvPr/>
          </p:nvSpPr>
          <p:spPr>
            <a:xfrm>
              <a:off x="494304" y="4289044"/>
              <a:ext cx="1502797" cy="1340567"/>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ular Callout 44"/>
            <p:cNvSpPr/>
            <p:nvPr/>
          </p:nvSpPr>
          <p:spPr>
            <a:xfrm>
              <a:off x="644138" y="5254560"/>
              <a:ext cx="1216550" cy="229108"/>
            </a:xfrm>
            <a:prstGeom prst="wedgeRoundRect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Container Event</a:t>
              </a:r>
            </a:p>
          </p:txBody>
        </p:sp>
        <p:sp>
          <p:nvSpPr>
            <p:cNvPr id="53" name="Rounded Rectangular Callout 52"/>
            <p:cNvSpPr/>
            <p:nvPr/>
          </p:nvSpPr>
          <p:spPr>
            <a:xfrm>
              <a:off x="637427" y="4663555"/>
              <a:ext cx="1216550" cy="229108"/>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VGM Submission</a:t>
              </a:r>
            </a:p>
          </p:txBody>
        </p:sp>
        <p:sp>
          <p:nvSpPr>
            <p:cNvPr id="60" name="Rounded Rectangular Callout 59"/>
            <p:cNvSpPr/>
            <p:nvPr/>
          </p:nvSpPr>
          <p:spPr>
            <a:xfrm>
              <a:off x="637427" y="4959828"/>
              <a:ext cx="1216550" cy="229108"/>
            </a:xfrm>
            <a:prstGeom prst="wedgeRound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VGM Report</a:t>
              </a:r>
            </a:p>
          </p:txBody>
        </p:sp>
        <p:sp>
          <p:nvSpPr>
            <p:cNvPr id="34" name="Rectangle 33"/>
            <p:cNvSpPr/>
            <p:nvPr/>
          </p:nvSpPr>
          <p:spPr>
            <a:xfrm>
              <a:off x="385129" y="4307023"/>
              <a:ext cx="1721146" cy="338554"/>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Data Exchange</a:t>
              </a:r>
            </a:p>
          </p:txBody>
        </p:sp>
      </p:grpSp>
      <p:sp>
        <p:nvSpPr>
          <p:cNvPr id="35" name="Rectangle 34"/>
          <p:cNvSpPr/>
          <p:nvPr/>
        </p:nvSpPr>
        <p:spPr>
          <a:xfrm>
            <a:off x="5813735" y="6308041"/>
            <a:ext cx="898498" cy="312737"/>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solidFill>
              </a:rPr>
              <a:t>Terminal VGM Cutoff</a:t>
            </a:r>
          </a:p>
        </p:txBody>
      </p:sp>
      <p:sp>
        <p:nvSpPr>
          <p:cNvPr id="36" name="Oval 35"/>
          <p:cNvSpPr/>
          <p:nvPr/>
        </p:nvSpPr>
        <p:spPr>
          <a:xfrm>
            <a:off x="5935873" y="5909808"/>
            <a:ext cx="349857" cy="34985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99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e-Channels for Customers Submission</a:t>
            </a:r>
          </a:p>
        </p:txBody>
      </p:sp>
      <p:sp>
        <p:nvSpPr>
          <p:cNvPr id="3" name="Text Placeholder 2"/>
          <p:cNvSpPr>
            <a:spLocks noGrp="1"/>
          </p:cNvSpPr>
          <p:nvPr>
            <p:ph type="body" idx="1"/>
          </p:nvPr>
        </p:nvSpPr>
        <p:spPr>
          <a:xfrm>
            <a:off x="609598" y="4527448"/>
            <a:ext cx="6347715" cy="860400"/>
          </a:xfrm>
        </p:spPr>
        <p:txBody>
          <a:bodyPr>
            <a:noAutofit/>
          </a:bodyPr>
          <a:lstStyle/>
          <a:p>
            <a:r>
              <a:rPr lang="en-US" sz="1200" dirty="0"/>
              <a:t>Web Channel - My OOCL Center (MOC)</a:t>
            </a:r>
          </a:p>
          <a:p>
            <a:r>
              <a:rPr lang="en-US" sz="1200" dirty="0"/>
              <a:t>Mobile Apps - OOCL Lite</a:t>
            </a:r>
          </a:p>
          <a:p>
            <a:r>
              <a:rPr lang="en-US" sz="1200" dirty="0"/>
              <a:t>EDI</a:t>
            </a:r>
          </a:p>
        </p:txBody>
      </p:sp>
    </p:spTree>
    <p:extLst>
      <p:ext uri="{BB962C8B-B14F-4D97-AF65-F5344CB8AC3E}">
        <p14:creationId xmlns:p14="http://schemas.microsoft.com/office/powerpoint/2010/main" val="768011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hlinkClick r:id="" action="ppaction://noaction"/>
          </p:cNvPr>
          <p:cNvSpPr/>
          <p:nvPr/>
        </p:nvSpPr>
        <p:spPr bwMode="auto">
          <a:xfrm>
            <a:off x="1672592" y="3813328"/>
            <a:ext cx="4170424" cy="2752064"/>
          </a:xfrm>
          <a:prstGeom prst="roundRect">
            <a:avLst/>
          </a:prstGeom>
          <a:ln>
            <a:prstDash val="dash"/>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endParaRPr lang="en-US" sz="1200" dirty="0">
              <a:solidFill>
                <a:schemeClr val="tx1"/>
              </a:solidFill>
            </a:endParaRPr>
          </a:p>
        </p:txBody>
      </p:sp>
      <p:sp>
        <p:nvSpPr>
          <p:cNvPr id="2" name="Title 1"/>
          <p:cNvSpPr>
            <a:spLocks noGrp="1"/>
          </p:cNvSpPr>
          <p:nvPr>
            <p:ph type="title"/>
          </p:nvPr>
        </p:nvSpPr>
        <p:spPr/>
        <p:txBody>
          <a:bodyPr>
            <a:normAutofit fontScale="90000"/>
          </a:bodyPr>
          <a:lstStyle/>
          <a:p>
            <a:r>
              <a:rPr lang="en-US" dirty="0"/>
              <a:t>My OOCL Center (MOC) - Flow</a:t>
            </a:r>
          </a:p>
        </p:txBody>
      </p:sp>
      <p:pic>
        <p:nvPicPr>
          <p:cNvPr id="7" name="Picture 2"/>
          <p:cNvPicPr>
            <a:picLocks noChangeAspect="1" noChangeArrowheads="1"/>
          </p:cNvPicPr>
          <p:nvPr/>
        </p:nvPicPr>
        <p:blipFill>
          <a:blip r:embed="rId3" cstate="print"/>
          <a:srcRect/>
          <a:stretch>
            <a:fillRect/>
          </a:stretch>
        </p:blipFill>
        <p:spPr bwMode="auto">
          <a:xfrm>
            <a:off x="954230" y="1752600"/>
            <a:ext cx="486621" cy="515586"/>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a:stretch>
            <a:fillRect/>
          </a:stretch>
        </p:blipFill>
        <p:spPr bwMode="auto">
          <a:xfrm>
            <a:off x="457200" y="1752600"/>
            <a:ext cx="486621" cy="515586"/>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srcRect/>
          <a:stretch>
            <a:fillRect/>
          </a:stretch>
        </p:blipFill>
        <p:spPr bwMode="auto">
          <a:xfrm>
            <a:off x="943821" y="4587240"/>
            <a:ext cx="395400" cy="669686"/>
          </a:xfrm>
          <a:prstGeom prst="rect">
            <a:avLst/>
          </a:prstGeom>
          <a:noFill/>
          <a:ln w="9525">
            <a:noFill/>
            <a:miter lim="800000"/>
            <a:headEnd/>
            <a:tailEnd/>
          </a:ln>
          <a:effectLst/>
        </p:spPr>
      </p:pic>
      <p:pic>
        <p:nvPicPr>
          <p:cNvPr id="10" name="Picture 5"/>
          <p:cNvPicPr>
            <a:picLocks noChangeAspect="1" noChangeArrowheads="1"/>
          </p:cNvPicPr>
          <p:nvPr/>
        </p:nvPicPr>
        <p:blipFill>
          <a:blip r:embed="rId5" cstate="print"/>
          <a:srcRect/>
          <a:stretch>
            <a:fillRect/>
          </a:stretch>
        </p:blipFill>
        <p:spPr bwMode="auto">
          <a:xfrm>
            <a:off x="457200" y="4593590"/>
            <a:ext cx="403873" cy="673121"/>
          </a:xfrm>
          <a:prstGeom prst="rect">
            <a:avLst/>
          </a:prstGeom>
          <a:noFill/>
          <a:ln w="9525">
            <a:noFill/>
            <a:miter lim="800000"/>
            <a:headEnd/>
            <a:tailEnd/>
          </a:ln>
          <a:effectLst/>
        </p:spPr>
      </p:pic>
      <p:cxnSp>
        <p:nvCxnSpPr>
          <p:cNvPr id="11" name="Straight Connector 10"/>
          <p:cNvCxnSpPr/>
          <p:nvPr/>
        </p:nvCxnSpPr>
        <p:spPr bwMode="auto">
          <a:xfrm>
            <a:off x="457200" y="3734972"/>
            <a:ext cx="8001000" cy="0"/>
          </a:xfrm>
          <a:prstGeom prst="line">
            <a:avLst/>
          </a:prstGeom>
          <a:solidFill>
            <a:schemeClr val="accent1"/>
          </a:solidFill>
          <a:ln w="19050" cap="flat" cmpd="sng" algn="ctr">
            <a:solidFill>
              <a:schemeClr val="bg1">
                <a:lumMod val="50000"/>
              </a:schemeClr>
            </a:solidFill>
            <a:prstDash val="lgDash"/>
            <a:round/>
            <a:headEnd type="none" w="med" len="med"/>
            <a:tailEnd type="none" w="med" len="med"/>
          </a:ln>
          <a:effectLst/>
        </p:spPr>
      </p:cxnSp>
      <p:sp>
        <p:nvSpPr>
          <p:cNvPr id="12" name="Rounded Rectangle 11"/>
          <p:cNvSpPr/>
          <p:nvPr/>
        </p:nvSpPr>
        <p:spPr bwMode="auto">
          <a:xfrm>
            <a:off x="2133600" y="1746885"/>
            <a:ext cx="1463040" cy="5486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1" dirty="0">
                <a:solidFill>
                  <a:schemeClr val="tx2"/>
                </a:solidFill>
              </a:rPr>
              <a:t>MOC To-do List</a:t>
            </a:r>
          </a:p>
        </p:txBody>
      </p:sp>
      <p:sp>
        <p:nvSpPr>
          <p:cNvPr id="13" name="Rounded Rectangle 12">
            <a:hlinkClick r:id="" action="ppaction://noaction"/>
          </p:cNvPr>
          <p:cNvSpPr/>
          <p:nvPr/>
        </p:nvSpPr>
        <p:spPr bwMode="auto">
          <a:xfrm>
            <a:off x="2133600" y="3950488"/>
            <a:ext cx="1463040" cy="54864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rPr>
              <a:t>System Validation</a:t>
            </a:r>
          </a:p>
        </p:txBody>
      </p:sp>
      <p:sp>
        <p:nvSpPr>
          <p:cNvPr id="14" name="Rounded Rectangle 13">
            <a:hlinkClick r:id="" action="ppaction://noaction"/>
          </p:cNvPr>
          <p:cNvSpPr/>
          <p:nvPr/>
        </p:nvSpPr>
        <p:spPr bwMode="auto">
          <a:xfrm>
            <a:off x="2133599" y="4895927"/>
            <a:ext cx="1463040" cy="54864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1"/>
              <a:t>Parking Lot</a:t>
            </a:r>
            <a:endParaRPr lang="en-US" sz="1200" b="1" dirty="0"/>
          </a:p>
        </p:txBody>
      </p:sp>
      <p:sp>
        <p:nvSpPr>
          <p:cNvPr id="15" name="Rounded Rectangle 14">
            <a:hlinkClick r:id="" action="ppaction://noaction"/>
          </p:cNvPr>
          <p:cNvSpPr/>
          <p:nvPr/>
        </p:nvSpPr>
        <p:spPr bwMode="auto">
          <a:xfrm>
            <a:off x="4057650" y="3950488"/>
            <a:ext cx="1463040" cy="54864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1" dirty="0"/>
              <a:t>Associate to Shipment</a:t>
            </a:r>
          </a:p>
        </p:txBody>
      </p:sp>
      <p:sp>
        <p:nvSpPr>
          <p:cNvPr id="17" name="Rounded Rectangle 16"/>
          <p:cNvSpPr/>
          <p:nvPr/>
        </p:nvSpPr>
        <p:spPr bwMode="auto">
          <a:xfrm>
            <a:off x="6281426" y="1746685"/>
            <a:ext cx="1762125" cy="786765"/>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solidFill>
                  <a:schemeClr val="tx2"/>
                </a:solidFill>
              </a:rPr>
              <a:t>VGM Information Available in </a:t>
            </a:r>
            <a:r>
              <a:rPr lang="en-US" sz="1200" b="1">
                <a:solidFill>
                  <a:schemeClr val="tx2"/>
                </a:solidFill>
              </a:rPr>
              <a:t>Shipment </a:t>
            </a:r>
            <a:r>
              <a:rPr lang="en-US" sz="1200" b="1" dirty="0">
                <a:solidFill>
                  <a:schemeClr val="tx2"/>
                </a:solidFill>
              </a:rPr>
              <a:t>Folder</a:t>
            </a:r>
            <a:r>
              <a:rPr lang="en-US" sz="1200" b="1">
                <a:solidFill>
                  <a:schemeClr val="tx2"/>
                </a:solidFill>
              </a:rPr>
              <a:t>/ Details</a:t>
            </a:r>
            <a:endParaRPr kumimoji="0" lang="en-US" sz="1200" b="1" i="0" u="none" strike="noStrike" cap="none" normalizeH="0" baseline="0" dirty="0">
              <a:ln>
                <a:noFill/>
              </a:ln>
              <a:solidFill>
                <a:schemeClr val="tx2"/>
              </a:solidFill>
              <a:effectLst/>
            </a:endParaRPr>
          </a:p>
        </p:txBody>
      </p:sp>
      <p:sp>
        <p:nvSpPr>
          <p:cNvPr id="18" name="TextBox 17"/>
          <p:cNvSpPr txBox="1"/>
          <p:nvPr/>
        </p:nvSpPr>
        <p:spPr>
          <a:xfrm>
            <a:off x="348621" y="2346922"/>
            <a:ext cx="1323970" cy="369332"/>
          </a:xfrm>
          <a:prstGeom prst="rect">
            <a:avLst/>
          </a:prstGeom>
          <a:noFill/>
        </p:spPr>
        <p:txBody>
          <a:bodyPr wrap="square" rtlCol="0">
            <a:spAutoFit/>
          </a:bodyPr>
          <a:lstStyle/>
          <a:p>
            <a:r>
              <a:rPr lang="en-US" dirty="0"/>
              <a:t>Customer</a:t>
            </a:r>
          </a:p>
        </p:txBody>
      </p:sp>
      <p:sp>
        <p:nvSpPr>
          <p:cNvPr id="19" name="TextBox 18"/>
          <p:cNvSpPr txBox="1"/>
          <p:nvPr/>
        </p:nvSpPr>
        <p:spPr>
          <a:xfrm>
            <a:off x="348622" y="5335281"/>
            <a:ext cx="1053457" cy="369332"/>
          </a:xfrm>
          <a:prstGeom prst="rect">
            <a:avLst/>
          </a:prstGeom>
          <a:noFill/>
        </p:spPr>
        <p:txBody>
          <a:bodyPr wrap="square" rtlCol="0">
            <a:spAutoFit/>
          </a:bodyPr>
          <a:lstStyle/>
          <a:p>
            <a:r>
              <a:rPr lang="en-US" dirty="0"/>
              <a:t>Carrier</a:t>
            </a:r>
          </a:p>
        </p:txBody>
      </p:sp>
      <p:cxnSp>
        <p:nvCxnSpPr>
          <p:cNvPr id="20" name="Straight Arrow Connector 19"/>
          <p:cNvCxnSpPr>
            <a:stCxn id="12" idx="2"/>
            <a:endCxn id="51" idx="0"/>
          </p:cNvCxnSpPr>
          <p:nvPr/>
        </p:nvCxnSpPr>
        <p:spPr bwMode="auto">
          <a:xfrm>
            <a:off x="2865120" y="2295525"/>
            <a:ext cx="0" cy="480697"/>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21" name="Straight Arrow Connector 20"/>
          <p:cNvCxnSpPr>
            <a:stCxn id="13" idx="2"/>
            <a:endCxn id="14" idx="0"/>
          </p:cNvCxnSpPr>
          <p:nvPr/>
        </p:nvCxnSpPr>
        <p:spPr bwMode="auto">
          <a:xfrm flipH="1">
            <a:off x="2865119" y="4499128"/>
            <a:ext cx="1" cy="396799"/>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27" name="Shape 28"/>
          <p:cNvCxnSpPr>
            <a:stCxn id="28" idx="1"/>
            <a:endCxn id="13" idx="1"/>
          </p:cNvCxnSpPr>
          <p:nvPr/>
        </p:nvCxnSpPr>
        <p:spPr bwMode="auto">
          <a:xfrm rot="10800000">
            <a:off x="2133600" y="4224808"/>
            <a:ext cx="12700" cy="1890878"/>
          </a:xfrm>
          <a:prstGeom prst="bentConnector3">
            <a:avLst>
              <a:gd name="adj1" fmla="val 1800000"/>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28" name="Rounded Rectangle 27">
            <a:hlinkClick r:id="" action="ppaction://noaction"/>
          </p:cNvPr>
          <p:cNvSpPr/>
          <p:nvPr/>
        </p:nvSpPr>
        <p:spPr bwMode="auto">
          <a:xfrm>
            <a:off x="2133600" y="5841366"/>
            <a:ext cx="1463040" cy="54864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Rejection Handling</a:t>
            </a:r>
            <a:endParaRPr kumimoji="0" lang="en-US" sz="1200" b="1" i="0" u="none" strike="noStrike" cap="none" normalizeH="0" baseline="0" dirty="0">
              <a:ln>
                <a:noFill/>
              </a:ln>
              <a:solidFill>
                <a:schemeClr val="tx1"/>
              </a:solidFill>
              <a:effectLst/>
            </a:endParaRPr>
          </a:p>
        </p:txBody>
      </p:sp>
      <p:sp>
        <p:nvSpPr>
          <p:cNvPr id="38" name="Rounded Rectangle 37"/>
          <p:cNvSpPr/>
          <p:nvPr/>
        </p:nvSpPr>
        <p:spPr bwMode="auto">
          <a:xfrm>
            <a:off x="4057650" y="1746885"/>
            <a:ext cx="1463040" cy="5486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1">
                <a:solidFill>
                  <a:schemeClr val="tx2"/>
                </a:solidFill>
              </a:rPr>
              <a:t>Summary </a:t>
            </a:r>
            <a:r>
              <a:rPr lang="en-US" sz="1200" b="1" dirty="0">
                <a:solidFill>
                  <a:schemeClr val="tx2"/>
                </a:solidFill>
              </a:rPr>
              <a:t>View(Available</a:t>
            </a:r>
            <a:r>
              <a:rPr lang="en-US" sz="1200" b="1">
                <a:solidFill>
                  <a:schemeClr val="tx2"/>
                </a:solidFill>
              </a:rPr>
              <a:t> </a:t>
            </a:r>
            <a:r>
              <a:rPr lang="en-US" sz="1200" b="1" dirty="0">
                <a:solidFill>
                  <a:schemeClr val="tx2"/>
                </a:solidFill>
              </a:rPr>
              <a:t>at Late </a:t>
            </a:r>
            <a:r>
              <a:rPr lang="en-US" sz="1200" b="1">
                <a:solidFill>
                  <a:schemeClr val="tx2"/>
                </a:solidFill>
              </a:rPr>
              <a:t>May)</a:t>
            </a:r>
            <a:endParaRPr lang="en-US" sz="1200" b="1" dirty="0">
              <a:solidFill>
                <a:schemeClr val="tx2"/>
              </a:solidFill>
            </a:endParaRPr>
          </a:p>
        </p:txBody>
      </p:sp>
      <p:cxnSp>
        <p:nvCxnSpPr>
          <p:cNvPr id="43" name="Elbow Connector 42"/>
          <p:cNvCxnSpPr>
            <a:cxnSpLocks/>
            <a:stCxn id="38" idx="2"/>
            <a:endCxn id="51" idx="0"/>
          </p:cNvCxnSpPr>
          <p:nvPr/>
        </p:nvCxnSpPr>
        <p:spPr>
          <a:xfrm rot="5400000">
            <a:off x="3586797" y="1573848"/>
            <a:ext cx="480697" cy="1924050"/>
          </a:xfrm>
          <a:prstGeom prst="bentConnector3">
            <a:avLst>
              <a:gd name="adj1" fmla="val 50000"/>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51" name="Rounded Rectangle 50"/>
          <p:cNvSpPr/>
          <p:nvPr/>
        </p:nvSpPr>
        <p:spPr bwMode="auto">
          <a:xfrm>
            <a:off x="2133600" y="2776222"/>
            <a:ext cx="1463040" cy="5486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altLang="zh-TW" sz="1200" b="1" dirty="0">
                <a:solidFill>
                  <a:schemeClr val="tx2"/>
                </a:solidFill>
              </a:rPr>
              <a:t>VGM Submission</a:t>
            </a:r>
            <a:endParaRPr lang="en-US" sz="1200" b="1" dirty="0">
              <a:solidFill>
                <a:schemeClr val="tx2"/>
              </a:solidFill>
            </a:endParaRPr>
          </a:p>
        </p:txBody>
      </p:sp>
      <p:cxnSp>
        <p:nvCxnSpPr>
          <p:cNvPr id="67" name="Straight Arrow Connector 66"/>
          <p:cNvCxnSpPr>
            <a:stCxn id="14" idx="2"/>
            <a:endCxn id="28" idx="0"/>
          </p:cNvCxnSpPr>
          <p:nvPr/>
        </p:nvCxnSpPr>
        <p:spPr bwMode="auto">
          <a:xfrm>
            <a:off x="2865119" y="5444567"/>
            <a:ext cx="1" cy="396799"/>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69" name="Elbow Connector 68"/>
          <p:cNvCxnSpPr>
            <a:stCxn id="15" idx="3"/>
            <a:endCxn id="17" idx="2"/>
          </p:cNvCxnSpPr>
          <p:nvPr/>
        </p:nvCxnSpPr>
        <p:spPr>
          <a:xfrm flipV="1">
            <a:off x="5520690" y="2533450"/>
            <a:ext cx="1641799" cy="1691358"/>
          </a:xfrm>
          <a:prstGeom prst="bentConnector2">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79" name="Straight Arrow Connector 78"/>
          <p:cNvCxnSpPr>
            <a:stCxn id="51" idx="2"/>
            <a:endCxn id="13" idx="0"/>
          </p:cNvCxnSpPr>
          <p:nvPr/>
        </p:nvCxnSpPr>
        <p:spPr bwMode="auto">
          <a:xfrm>
            <a:off x="2865120" y="3324862"/>
            <a:ext cx="0" cy="625626"/>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34" name="Rounded Rectangle 33"/>
          <p:cNvSpPr/>
          <p:nvPr/>
        </p:nvSpPr>
        <p:spPr bwMode="auto">
          <a:xfrm>
            <a:off x="4057650" y="2788921"/>
            <a:ext cx="1463040" cy="548640"/>
          </a:xfrm>
          <a:prstGeom prst="round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altLang="zh-TW" sz="1200" b="1" dirty="0">
                <a:solidFill>
                  <a:schemeClr val="tx2"/>
                </a:solidFill>
              </a:rPr>
              <a:t>Shipping Instruction with VGM</a:t>
            </a:r>
            <a:endParaRPr lang="en-US" sz="1200" b="1" dirty="0">
              <a:solidFill>
                <a:schemeClr val="tx2"/>
              </a:solidFill>
            </a:endParaRPr>
          </a:p>
        </p:txBody>
      </p:sp>
      <p:cxnSp>
        <p:nvCxnSpPr>
          <p:cNvPr id="35" name="Elbow Connector 34"/>
          <p:cNvCxnSpPr>
            <a:stCxn id="34" idx="2"/>
            <a:endCxn id="13" idx="0"/>
          </p:cNvCxnSpPr>
          <p:nvPr/>
        </p:nvCxnSpPr>
        <p:spPr>
          <a:xfrm rot="5400000">
            <a:off x="3520682" y="2681999"/>
            <a:ext cx="612927" cy="1924050"/>
          </a:xfrm>
          <a:prstGeom prst="bentConnector3">
            <a:avLst>
              <a:gd name="adj1" fmla="val 46174"/>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29" name="Rounded Rectangle 28">
            <a:hlinkClick r:id="" action="ppaction://noaction"/>
          </p:cNvPr>
          <p:cNvSpPr/>
          <p:nvPr/>
        </p:nvSpPr>
        <p:spPr bwMode="auto">
          <a:xfrm>
            <a:off x="6281426" y="4915040"/>
            <a:ext cx="1843518" cy="548640"/>
          </a:xfrm>
          <a:prstGeom prst="round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r>
              <a:rPr lang="en-US" sz="1200" dirty="0">
                <a:solidFill>
                  <a:schemeClr val="tx1"/>
                </a:solidFill>
              </a:rPr>
              <a:t>Covered by IRIS4 Solution in later Slides</a:t>
            </a:r>
          </a:p>
        </p:txBody>
      </p:sp>
      <p:cxnSp>
        <p:nvCxnSpPr>
          <p:cNvPr id="36" name="Straight Arrow Connector 35"/>
          <p:cNvCxnSpPr>
            <a:stCxn id="13" idx="3"/>
            <a:endCxn id="15" idx="1"/>
          </p:cNvCxnSpPr>
          <p:nvPr/>
        </p:nvCxnSpPr>
        <p:spPr bwMode="auto">
          <a:xfrm>
            <a:off x="3596640" y="4224808"/>
            <a:ext cx="46101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39" name="Straight Arrow Connector 38"/>
          <p:cNvCxnSpPr>
            <a:stCxn id="29" idx="1"/>
            <a:endCxn id="42" idx="3"/>
          </p:cNvCxnSpPr>
          <p:nvPr/>
        </p:nvCxnSpPr>
        <p:spPr bwMode="auto">
          <a:xfrm flipH="1">
            <a:off x="5843016" y="5189360"/>
            <a:ext cx="43841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157406577"/>
      </p:ext>
    </p:extLst>
  </p:cSld>
  <p:clrMapOvr>
    <a:masterClrMapping/>
  </p:clrMapOvr>
</p:sld>
</file>

<file path=ppt/theme/theme1.xml><?xml version="1.0" encoding="utf-8"?>
<a:theme xmlns:a="http://schemas.openxmlformats.org/drawingml/2006/main" name="1_Fac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4675BC9DEB045BB1DD68BDD9570B4" ma:contentTypeVersion="2" ma:contentTypeDescription="Create a new document." ma:contentTypeScope="" ma:versionID="f1cf92b9fdb84f83a517a520b483ba47">
  <xsd:schema xmlns:xsd="http://www.w3.org/2001/XMLSchema" xmlns:xs="http://www.w3.org/2001/XMLSchema" xmlns:p="http://schemas.microsoft.com/office/2006/metadata/properties" xmlns:ns1="http://schemas.microsoft.com/sharepoint/v3" targetNamespace="http://schemas.microsoft.com/office/2006/metadata/properties" ma:root="true" ma:fieldsID="2292e01370a06b57d65de8bf0b95326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78B6712-74F2-4D84-9584-EC3CB18A9A44}"/>
</file>

<file path=customXml/itemProps2.xml><?xml version="1.0" encoding="utf-8"?>
<ds:datastoreItem xmlns:ds="http://schemas.openxmlformats.org/officeDocument/2006/customXml" ds:itemID="{50563431-62E7-4DA1-8EBD-69793CF5383E}"/>
</file>

<file path=customXml/itemProps3.xml><?xml version="1.0" encoding="utf-8"?>
<ds:datastoreItem xmlns:ds="http://schemas.openxmlformats.org/officeDocument/2006/customXml" ds:itemID="{DE2C20E8-398B-4347-B1C3-6F16D5BD9940}"/>
</file>

<file path=docProps/app.xml><?xml version="1.0" encoding="utf-8"?>
<Properties xmlns="http://schemas.openxmlformats.org/officeDocument/2006/extended-properties" xmlns:vt="http://schemas.openxmlformats.org/officeDocument/2006/docPropsVTypes">
  <Template/>
  <TotalTime>22636</TotalTime>
  <Words>757</Words>
  <Application>Microsoft Office PowerPoint</Application>
  <PresentationFormat>On-screen Show (4:3)</PresentationFormat>
  <Paragraphs>148</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微軟正黑體</vt:lpstr>
      <vt:lpstr>Arial</vt:lpstr>
      <vt:lpstr>Calibri</vt:lpstr>
      <vt:lpstr>Century Gothic</vt:lpstr>
      <vt:lpstr>Trebuchet MS</vt:lpstr>
      <vt:lpstr>Wingdings 3</vt:lpstr>
      <vt:lpstr>1_Facet</vt:lpstr>
      <vt:lpstr>SOLAS VGM  – Regional Training</vt:lpstr>
      <vt:lpstr>Agenda</vt:lpstr>
      <vt:lpstr>What is SOLAS?</vt:lpstr>
      <vt:lpstr>Basic Principles</vt:lpstr>
      <vt:lpstr>Regional Operation Model</vt:lpstr>
      <vt:lpstr>Model A - Shipper submit VGM to Terminal via Carrier </vt:lpstr>
      <vt:lpstr>Model B – Carrier submit VGM to Feeder Operator</vt:lpstr>
      <vt:lpstr>e-Channels for Customers Submission</vt:lpstr>
      <vt:lpstr>My OOCL Center (MOC) - Flow</vt:lpstr>
      <vt:lpstr>MOC MOC to-do list</vt:lpstr>
      <vt:lpstr>MOC Online VGM Submission</vt:lpstr>
      <vt:lpstr>Access to VGM Submission Form</vt:lpstr>
      <vt:lpstr>MOC Shipping Instruction</vt:lpstr>
      <vt:lpstr>MOC Online Excel Batch Submission(Available at Late May)</vt:lpstr>
      <vt:lpstr>MOC Shipment Folder</vt:lpstr>
      <vt:lpstr>MOC Shipment Details</vt:lpstr>
      <vt:lpstr>OOCL Lite – Submission</vt:lpstr>
      <vt:lpstr>OOCL Lite – Submission and Records</vt:lpstr>
      <vt:lpstr>EDI with our Customers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Cheung</dc:creator>
  <cp:lastModifiedBy>SAMSON JATHANNA (IB-DOC-OIPL/BBY)</cp:lastModifiedBy>
  <cp:revision>453</cp:revision>
  <cp:lastPrinted>2016-03-02T09:29:22Z</cp:lastPrinted>
  <dcterms:created xsi:type="dcterms:W3CDTF">2016-01-28T06:24:29Z</dcterms:created>
  <dcterms:modified xsi:type="dcterms:W3CDTF">2016-05-13T15:00:57Z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0x0101001284675BC9DEB045BB1DD68BDD9570B4</vt:lpwstr>
  </property>
  <property fmtid="{D5CDD505-2E9C-101B-9397-08002B2CF9AE}" pid="3" name="SharedWithUsers">
    <vt:lpwstr>SVEA ZIMMERMANN (CSV-ODEZ/BRE)93</vt:lpwstr>
  </property>
  <property fmtid="{D5CDD505-2E9C-101B-9397-08002B2CF9AE}" pid="4" name="TemplateUrl">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xd_Signature">
    <vt:bool>false</vt:bool>
  </property>
  <property fmtid="{D5CDD505-2E9C-101B-9397-08002B2CF9AE}" pid="9" name="Order">
    <vt:r8>500</vt:r8>
  </property>
</Properties>
</file>