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8"/>
  </p:notesMasterIdLst>
  <p:sldIdLst>
    <p:sldId id="263" r:id="rId2"/>
    <p:sldId id="265" r:id="rId3"/>
    <p:sldId id="258" r:id="rId4"/>
    <p:sldId id="259" r:id="rId5"/>
    <p:sldId id="260" r:id="rId6"/>
    <p:sldId id="267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7420" autoAdjust="0"/>
  </p:normalViewPr>
  <p:slideViewPr>
    <p:cSldViewPr>
      <p:cViewPr varScale="1">
        <p:scale>
          <a:sx n="106" d="100"/>
          <a:sy n="106" d="100"/>
        </p:scale>
        <p:origin x="-11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AB31BB5-AB26-4FEF-B333-6B48C781D277}" type="datetimeFigureOut">
              <a:rPr lang="en-US" smtClean="0"/>
              <a:pPr/>
              <a:t>7/27/2011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5C3ED7E-98FC-4656-96E6-AFB8A0B8EE3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43C7FD-EE35-422D-A6A0-DE455CE139BF}" type="slidenum">
              <a:rPr lang="en-US" smtClean="0"/>
              <a:pPr/>
              <a:t>1</a:t>
            </a:fld>
            <a:endParaRPr 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43C7FD-EE35-422D-A6A0-DE455CE139BF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43C7FD-EE35-422D-A6A0-DE455CE139BF}" type="slidenum">
              <a:rPr lang="en-US" smtClean="0"/>
              <a:pPr/>
              <a:t>6</a:t>
            </a:fld>
            <a:endParaRPr 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7458E-CBC1-4B9F-913B-839D31224A68}" type="datetimeFigureOut">
              <a:rPr lang="en-US" smtClean="0"/>
              <a:pPr/>
              <a:t>7/27/2011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71AE2119-33D0-4BA8-8A1B-645C07820C1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7458E-CBC1-4B9F-913B-839D31224A68}" type="datetimeFigureOut">
              <a:rPr lang="en-US" smtClean="0"/>
              <a:pPr/>
              <a:t>7/27/2011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AE2119-33D0-4BA8-8A1B-645C07820C1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Rounded Rectangle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7458E-CBC1-4B9F-913B-839D31224A68}" type="datetimeFigureOut">
              <a:rPr lang="en-US" smtClean="0"/>
              <a:pPr/>
              <a:t>7/27/2011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71AE2119-33D0-4BA8-8A1B-645C07820C1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7458E-CBC1-4B9F-913B-839D31224A68}" type="datetimeFigureOut">
              <a:rPr lang="en-US" smtClean="0"/>
              <a:pPr/>
              <a:t>7/27/2011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AE2119-33D0-4BA8-8A1B-645C07820C1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7458E-CBC1-4B9F-913B-839D31224A68}" type="datetimeFigureOut">
              <a:rPr lang="en-US" smtClean="0"/>
              <a:pPr/>
              <a:t>7/27/2011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AE2119-33D0-4BA8-8A1B-645C07820C1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7458E-CBC1-4B9F-913B-839D31224A68}" type="datetimeFigureOut">
              <a:rPr lang="en-US" smtClean="0"/>
              <a:pPr/>
              <a:t>7/27/2011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AE2119-33D0-4BA8-8A1B-645C07820C1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7458E-CBC1-4B9F-913B-839D31224A68}" type="datetimeFigureOut">
              <a:rPr lang="en-US" smtClean="0"/>
              <a:pPr/>
              <a:t>7/27/2011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AE2119-33D0-4BA8-8A1B-645C07820C1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7458E-CBC1-4B9F-913B-839D31224A68}" type="datetimeFigureOut">
              <a:rPr lang="en-US" smtClean="0"/>
              <a:pPr/>
              <a:t>7/27/2011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AE2119-33D0-4BA8-8A1B-645C07820C1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7458E-CBC1-4B9F-913B-839D31224A68}" type="datetimeFigureOut">
              <a:rPr lang="en-US" smtClean="0"/>
              <a:pPr/>
              <a:t>7/27/2011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71AE2119-33D0-4BA8-8A1B-645C07820C1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7458E-CBC1-4B9F-913B-839D31224A68}" type="datetimeFigureOut">
              <a:rPr lang="en-US" smtClean="0"/>
              <a:pPr/>
              <a:t>7/27/2011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AE2119-33D0-4BA8-8A1B-645C07820C1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7458E-CBC1-4B9F-913B-839D31224A68}" type="datetimeFigureOut">
              <a:rPr lang="en-US" smtClean="0"/>
              <a:pPr/>
              <a:t>7/27/2011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AE2119-33D0-4BA8-8A1B-645C07820C1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3BF7458E-CBC1-4B9F-913B-839D31224A68}" type="datetimeFigureOut">
              <a:rPr lang="en-US" smtClean="0"/>
              <a:pPr/>
              <a:t>7/27/2011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71AE2119-33D0-4BA8-8A1B-645C07820C1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oocl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9600" y="762000"/>
            <a:ext cx="8001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2"/>
          <p:cNvSpPr/>
          <p:nvPr/>
        </p:nvSpPr>
        <p:spPr>
          <a:xfrm>
            <a:off x="1676400" y="4572000"/>
            <a:ext cx="57912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 smtClean="0"/>
              <a:t>My OOCL Center         Intermodal Rail Pick Up Number Availability</a:t>
            </a:r>
            <a:endParaRPr lang="en-US" sz="32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1000" y="304800"/>
            <a:ext cx="8382000" cy="472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ight Arrow 8"/>
          <p:cNvSpPr/>
          <p:nvPr/>
        </p:nvSpPr>
        <p:spPr>
          <a:xfrm>
            <a:off x="6477000" y="1295400"/>
            <a:ext cx="609600" cy="228600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ight Arrow 9"/>
          <p:cNvSpPr/>
          <p:nvPr/>
        </p:nvSpPr>
        <p:spPr>
          <a:xfrm>
            <a:off x="6477000" y="1524000"/>
            <a:ext cx="609600" cy="228600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7239000" y="1295400"/>
            <a:ext cx="9144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 smtClean="0">
                <a:latin typeface="Arial" pitchFamily="34" charset="0"/>
                <a:cs typeface="Arial" pitchFamily="34" charset="0"/>
              </a:rPr>
              <a:t>User ID</a:t>
            </a:r>
            <a:endParaRPr lang="en-US" sz="1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239000" y="1524000"/>
            <a:ext cx="7620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 smtClean="0">
                <a:latin typeface="Arial" pitchFamily="34" charset="0"/>
                <a:cs typeface="Arial" pitchFamily="34" charset="0"/>
              </a:rPr>
              <a:t>password</a:t>
            </a:r>
            <a:endParaRPr lang="en-US" sz="1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81000" y="5257800"/>
            <a:ext cx="85344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dirty="0" smtClean="0">
                <a:latin typeface="Calibri" pitchFamily="34" charset="0"/>
                <a:cs typeface="Calibri" pitchFamily="34" charset="0"/>
              </a:rPr>
              <a:t>By signing in to My OOCL Center on oocl.com you can utilize several on line import Shipment Detail features, including obtaining your container </a:t>
            </a:r>
            <a:r>
              <a:rPr lang="en-US" smtClean="0">
                <a:latin typeface="Calibri" pitchFamily="34" charset="0"/>
                <a:cs typeface="Calibri" pitchFamily="34" charset="0"/>
              </a:rPr>
              <a:t>and cargo Intermodal </a:t>
            </a:r>
            <a:r>
              <a:rPr lang="en-US" dirty="0" smtClean="0">
                <a:latin typeface="Calibri" pitchFamily="34" charset="0"/>
                <a:cs typeface="Calibri" pitchFamily="34" charset="0"/>
              </a:rPr>
              <a:t>Rail Pick Up Number(s).  </a:t>
            </a:r>
          </a:p>
          <a:p>
            <a:pPr algn="just"/>
            <a:endParaRPr lang="en-US" dirty="0" smtClean="0">
              <a:latin typeface="Calibri" pitchFamily="34" charset="0"/>
              <a:cs typeface="Calibri" pitchFamily="34" charset="0"/>
            </a:endParaRPr>
          </a:p>
          <a:p>
            <a:pPr algn="just"/>
            <a:r>
              <a:rPr lang="en-US" dirty="0" smtClean="0">
                <a:latin typeface="Calibri" pitchFamily="34" charset="0"/>
                <a:cs typeface="Calibri" pitchFamily="34" charset="0"/>
              </a:rPr>
              <a:t>To begin,  type in your user ID and password.  If you do not have one, click Register Now.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1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202"/>
                            </p:stCondLst>
                            <p:childTnLst>
                              <p:par>
                                <p:cTn id="17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2" grpId="0"/>
      <p:bldP spid="1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304800" y="5562600"/>
            <a:ext cx="8458200" cy="990600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en-US" sz="1800" dirty="0" smtClean="0">
                <a:latin typeface="Calibri" pitchFamily="34" charset="0"/>
                <a:cs typeface="Calibri" pitchFamily="34" charset="0"/>
              </a:rPr>
              <a:t>After logging into My OOCL Center, under the Search feature, select  Shipment Details.   </a:t>
            </a:r>
          </a:p>
          <a:p>
            <a:pPr algn="just">
              <a:buNone/>
            </a:pPr>
            <a:r>
              <a:rPr lang="en-US" sz="1800" dirty="0" smtClean="0">
                <a:latin typeface="Calibri" pitchFamily="34" charset="0"/>
                <a:cs typeface="Calibri" pitchFamily="34" charset="0"/>
              </a:rPr>
              <a:t>Enter your import Bill of Lading Number, then click Search.</a:t>
            </a:r>
            <a:endParaRPr lang="en-US" sz="1800" dirty="0"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" y="457200"/>
            <a:ext cx="7854950" cy="5032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Left Arrow 3"/>
          <p:cNvSpPr/>
          <p:nvPr/>
        </p:nvSpPr>
        <p:spPr>
          <a:xfrm>
            <a:off x="5334000" y="3886200"/>
            <a:ext cx="609600" cy="381000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3810000" y="4343400"/>
            <a:ext cx="762000" cy="2286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8" name="Left Arrow 7"/>
          <p:cNvSpPr/>
          <p:nvPr/>
        </p:nvSpPr>
        <p:spPr>
          <a:xfrm>
            <a:off x="6019800" y="4267200"/>
            <a:ext cx="609600" cy="381000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381000" y="3276600"/>
            <a:ext cx="8382000" cy="2819400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en-US" sz="1800" dirty="0" smtClean="0">
                <a:latin typeface="Calibri" pitchFamily="34" charset="0"/>
                <a:cs typeface="Calibri" pitchFamily="34" charset="0"/>
              </a:rPr>
              <a:t>The intermodal rail pick up number will be located towards the bottom of the Shipment</a:t>
            </a:r>
          </a:p>
          <a:p>
            <a:pPr algn="just">
              <a:buNone/>
            </a:pPr>
            <a:r>
              <a:rPr lang="en-US" sz="1800" dirty="0" smtClean="0">
                <a:latin typeface="Calibri" pitchFamily="34" charset="0"/>
                <a:cs typeface="Calibri" pitchFamily="34" charset="0"/>
              </a:rPr>
              <a:t>Details screen under “Intermodal Details at Destination”.</a:t>
            </a:r>
          </a:p>
          <a:p>
            <a:pPr algn="just">
              <a:buNone/>
            </a:pPr>
            <a:endParaRPr lang="en-US" sz="1800" dirty="0" smtClean="0">
              <a:latin typeface="Calibri" pitchFamily="34" charset="0"/>
              <a:cs typeface="Calibri" pitchFamily="34" charset="0"/>
            </a:endParaRPr>
          </a:p>
          <a:p>
            <a:pPr algn="just">
              <a:buNone/>
            </a:pPr>
            <a:r>
              <a:rPr lang="en-US" sz="1800" dirty="0" smtClean="0">
                <a:latin typeface="Calibri" pitchFamily="34" charset="0"/>
                <a:cs typeface="Calibri" pitchFamily="34" charset="0"/>
              </a:rPr>
              <a:t>*Please </a:t>
            </a:r>
            <a:r>
              <a:rPr lang="en-US" sz="1800" dirty="0" smtClean="0">
                <a:latin typeface="Calibri" pitchFamily="34" charset="0"/>
                <a:cs typeface="Calibri" pitchFamily="34" charset="0"/>
              </a:rPr>
              <a:t>note in order for your intermodal rail pick up number to be available in </a:t>
            </a:r>
            <a:r>
              <a:rPr lang="en-US" sz="1800" dirty="0" smtClean="0">
                <a:latin typeface="Calibri" pitchFamily="34" charset="0"/>
                <a:cs typeface="Calibri" pitchFamily="34" charset="0"/>
              </a:rPr>
              <a:t>My</a:t>
            </a:r>
          </a:p>
          <a:p>
            <a:pPr algn="just">
              <a:buNone/>
            </a:pPr>
            <a:r>
              <a:rPr lang="en-US" sz="1800" dirty="0" smtClean="0">
                <a:latin typeface="Calibri" pitchFamily="34" charset="0"/>
                <a:cs typeface="Calibri" pitchFamily="34" charset="0"/>
              </a:rPr>
              <a:t>OOCL </a:t>
            </a:r>
            <a:r>
              <a:rPr lang="en-US" sz="1800" dirty="0" smtClean="0">
                <a:latin typeface="Calibri" pitchFamily="34" charset="0"/>
                <a:cs typeface="Calibri" pitchFamily="34" charset="0"/>
              </a:rPr>
              <a:t>Center, your OOCL import bill of lading must be completely released (e.g. </a:t>
            </a:r>
            <a:r>
              <a:rPr lang="en-US" sz="1800" dirty="0" smtClean="0">
                <a:latin typeface="Calibri" pitchFamily="34" charset="0"/>
                <a:cs typeface="Calibri" pitchFamily="34" charset="0"/>
              </a:rPr>
              <a:t>Customs</a:t>
            </a:r>
          </a:p>
          <a:p>
            <a:pPr algn="just">
              <a:buNone/>
            </a:pPr>
            <a:r>
              <a:rPr lang="en-US" sz="1800" dirty="0" smtClean="0">
                <a:latin typeface="Calibri" pitchFamily="34" charset="0"/>
                <a:cs typeface="Calibri" pitchFamily="34" charset="0"/>
              </a:rPr>
              <a:t>cleared</a:t>
            </a:r>
            <a:r>
              <a:rPr lang="en-US" sz="1800" dirty="0" smtClean="0">
                <a:latin typeface="Calibri" pitchFamily="34" charset="0"/>
                <a:cs typeface="Calibri" pitchFamily="34" charset="0"/>
              </a:rPr>
              <a:t>, all Collect Freight Charges paid, and Original Bills of Lading surrendered) </a:t>
            </a:r>
          </a:p>
          <a:p>
            <a:pPr>
              <a:buNone/>
            </a:pPr>
            <a:endParaRPr lang="en-US" sz="1800" dirty="0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609600"/>
            <a:ext cx="8832850" cy="236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Oval 3"/>
          <p:cNvSpPr/>
          <p:nvPr/>
        </p:nvSpPr>
        <p:spPr>
          <a:xfrm>
            <a:off x="1371600" y="2667000"/>
            <a:ext cx="838200" cy="2286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6" name="Left Arrow 5"/>
          <p:cNvSpPr/>
          <p:nvPr/>
        </p:nvSpPr>
        <p:spPr>
          <a:xfrm>
            <a:off x="2057400" y="1752600"/>
            <a:ext cx="609600" cy="457200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sz="quarter" idx="1"/>
          </p:nvPr>
        </p:nvSpPr>
        <p:spPr>
          <a:xfrm>
            <a:off x="228600" y="304800"/>
            <a:ext cx="8610600" cy="2590800"/>
          </a:xfrm>
        </p:spPr>
        <p:txBody>
          <a:bodyPr>
            <a:normAutofit fontScale="25000" lnSpcReduction="20000"/>
          </a:bodyPr>
          <a:lstStyle/>
          <a:p>
            <a:pPr algn="just">
              <a:buNone/>
            </a:pPr>
            <a:r>
              <a:rPr lang="en-US" sz="7200" dirty="0" smtClean="0">
                <a:latin typeface="Calibri" pitchFamily="34" charset="0"/>
                <a:cs typeface="Calibri" pitchFamily="34" charset="0"/>
              </a:rPr>
              <a:t>You also have the ability to receive an automated report which would include </a:t>
            </a:r>
            <a:r>
              <a:rPr lang="en-US" sz="7200" dirty="0" smtClean="0">
                <a:latin typeface="Calibri" pitchFamily="34" charset="0"/>
                <a:cs typeface="Calibri" pitchFamily="34" charset="0"/>
              </a:rPr>
              <a:t>your</a:t>
            </a:r>
          </a:p>
          <a:p>
            <a:pPr algn="just">
              <a:buNone/>
            </a:pPr>
            <a:r>
              <a:rPr lang="en-US" sz="7200" dirty="0" smtClean="0">
                <a:latin typeface="Calibri" pitchFamily="34" charset="0"/>
                <a:cs typeface="Calibri" pitchFamily="34" charset="0"/>
              </a:rPr>
              <a:t>container </a:t>
            </a:r>
            <a:r>
              <a:rPr lang="en-US" sz="7200" dirty="0" smtClean="0">
                <a:latin typeface="Calibri" pitchFamily="34" charset="0"/>
                <a:cs typeface="Calibri" pitchFamily="34" charset="0"/>
              </a:rPr>
              <a:t>and cargo’s intermodal rail pick up numbers (as shown below).</a:t>
            </a:r>
          </a:p>
          <a:p>
            <a:pPr algn="just">
              <a:buNone/>
            </a:pPr>
            <a:endParaRPr lang="en-US" sz="7200" dirty="0" smtClean="0">
              <a:latin typeface="Calibri" pitchFamily="34" charset="0"/>
              <a:cs typeface="Calibri" pitchFamily="34" charset="0"/>
            </a:endParaRPr>
          </a:p>
          <a:p>
            <a:pPr algn="just">
              <a:buNone/>
            </a:pPr>
            <a:r>
              <a:rPr lang="en-US" sz="7200" dirty="0" smtClean="0">
                <a:latin typeface="Calibri" pitchFamily="34" charset="0"/>
                <a:cs typeface="Calibri" pitchFamily="34" charset="0"/>
              </a:rPr>
              <a:t>For customers with multiple containers, the report option is an efficient way to obtain</a:t>
            </a:r>
          </a:p>
          <a:p>
            <a:pPr algn="just">
              <a:buNone/>
            </a:pPr>
            <a:r>
              <a:rPr lang="en-US" sz="7200" dirty="0" smtClean="0">
                <a:latin typeface="Calibri" pitchFamily="34" charset="0"/>
                <a:cs typeface="Calibri" pitchFamily="34" charset="0"/>
              </a:rPr>
              <a:t>intermodal rail pick up number information.</a:t>
            </a:r>
          </a:p>
          <a:p>
            <a:pPr algn="just">
              <a:buNone/>
            </a:pPr>
            <a:endParaRPr lang="en-US" sz="7200" dirty="0" smtClean="0">
              <a:latin typeface="Calibri" pitchFamily="34" charset="0"/>
              <a:cs typeface="Calibri" pitchFamily="34" charset="0"/>
            </a:endParaRPr>
          </a:p>
          <a:p>
            <a:pPr algn="just">
              <a:buNone/>
            </a:pPr>
            <a:r>
              <a:rPr lang="en-US" sz="7200" dirty="0" smtClean="0">
                <a:latin typeface="Calibri" pitchFamily="34" charset="0"/>
                <a:cs typeface="Calibri" pitchFamily="34" charset="0"/>
              </a:rPr>
              <a:t>Additional report fields can be added to provide other tracking information (e.g.</a:t>
            </a:r>
          </a:p>
          <a:p>
            <a:pPr algn="just">
              <a:buNone/>
            </a:pPr>
            <a:r>
              <a:rPr lang="en-US" sz="7200" dirty="0" smtClean="0">
                <a:latin typeface="Calibri" pitchFamily="34" charset="0"/>
                <a:cs typeface="Calibri" pitchFamily="34" charset="0"/>
              </a:rPr>
              <a:t>Cargo Release Status, Tracking and Arrival at Destination, Demurrage Free time).</a:t>
            </a:r>
          </a:p>
          <a:p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endParaRPr lang="en-US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3048000"/>
            <a:ext cx="8610600" cy="320040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9600" y="762000"/>
            <a:ext cx="8001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2"/>
          <p:cNvSpPr/>
          <p:nvPr/>
        </p:nvSpPr>
        <p:spPr>
          <a:xfrm>
            <a:off x="685800" y="4495800"/>
            <a:ext cx="73914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None/>
            </a:pPr>
            <a:r>
              <a:rPr lang="en-US" dirty="0" smtClean="0">
                <a:latin typeface="Calibri" pitchFamily="34" charset="0"/>
                <a:cs typeface="Calibri" pitchFamily="34" charset="0"/>
              </a:rPr>
              <a:t>For additional information concerning My OOCL Center intermodal rail pick up number information, please reference the help feature in My OOCL Center (</a:t>
            </a:r>
            <a:r>
              <a:rPr lang="en-US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  <a:hlinkClick r:id="rId4"/>
              </a:rPr>
              <a:t>www.oocl.com</a:t>
            </a:r>
            <a:r>
              <a:rPr lang="en-US" dirty="0" smtClean="0">
                <a:latin typeface="Calibri" pitchFamily="34" charset="0"/>
                <a:cs typeface="Calibri" pitchFamily="34" charset="0"/>
              </a:rPr>
              <a:t>).  For additional questions please contact OOCL Customer Service Center at 1-888-388-OOCL.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ty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704</TotalTime>
  <Words>285</Words>
  <Application>Microsoft Office PowerPoint</Application>
  <PresentationFormat>On-screen Show (4:3)</PresentationFormat>
  <Paragraphs>26</Paragraphs>
  <Slides>6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Equity</vt:lpstr>
      <vt:lpstr>Slide 1</vt:lpstr>
      <vt:lpstr>Slide 2</vt:lpstr>
      <vt:lpstr>Slide 3</vt:lpstr>
      <vt:lpstr>Slide 4</vt:lpstr>
      <vt:lpstr>Slide 5</vt:lpstr>
      <vt:lpstr>Slide 6</vt:lpstr>
    </vt:vector>
  </TitlesOfParts>
  <Company>Orient Overseas Container Line LTD.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My OOCL Center</dc:title>
  <dc:creator>changsk</dc:creator>
  <cp:lastModifiedBy>GRIFFJA2</cp:lastModifiedBy>
  <cp:revision>76</cp:revision>
  <dcterms:created xsi:type="dcterms:W3CDTF">2011-07-20T17:04:42Z</dcterms:created>
  <dcterms:modified xsi:type="dcterms:W3CDTF">2011-07-27T18:30:26Z</dcterms:modified>
</cp:coreProperties>
</file>